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58"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07B68C-8DDE-42E8-8926-F34A3FB1E45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49F5613-A925-49C3-ABDB-AC7DFCBC7B24}">
      <dgm:prSet/>
      <dgm:spPr/>
      <dgm:t>
        <a:bodyPr/>
        <a:lstStyle/>
        <a:p>
          <a:pPr rtl="0"/>
          <a:r>
            <a:rPr lang="en-US" b="1" dirty="0" smtClean="0"/>
            <a:t>Land &amp; building  needs for 2 plants is 4000sq-ft. Costing will depend on the area of the production plant. </a:t>
          </a:r>
          <a:endParaRPr lang="en-US" dirty="0"/>
        </a:p>
      </dgm:t>
    </dgm:pt>
    <dgm:pt modelId="{EBB52DB9-218A-4F5F-B486-5C63A7AF5A5D}" type="parTrans" cxnId="{B8E7B3C0-0BF0-4A21-BF66-658EA5E5644C}">
      <dgm:prSet/>
      <dgm:spPr/>
      <dgm:t>
        <a:bodyPr/>
        <a:lstStyle/>
        <a:p>
          <a:endParaRPr lang="en-US"/>
        </a:p>
      </dgm:t>
    </dgm:pt>
    <dgm:pt modelId="{BBE712F4-028B-47F6-B446-7BB2AA99106C}" type="sibTrans" cxnId="{B8E7B3C0-0BF0-4A21-BF66-658EA5E5644C}">
      <dgm:prSet/>
      <dgm:spPr/>
      <dgm:t>
        <a:bodyPr/>
        <a:lstStyle/>
        <a:p>
          <a:endParaRPr lang="en-US"/>
        </a:p>
      </dgm:t>
    </dgm:pt>
    <dgm:pt modelId="{2212FFE2-8FDD-48B6-9E2A-D370795BD981}" type="pres">
      <dgm:prSet presAssocID="{9A07B68C-8DDE-42E8-8926-F34A3FB1E455}" presName="linear" presStyleCnt="0">
        <dgm:presLayoutVars>
          <dgm:animLvl val="lvl"/>
          <dgm:resizeHandles val="exact"/>
        </dgm:presLayoutVars>
      </dgm:prSet>
      <dgm:spPr/>
    </dgm:pt>
    <dgm:pt modelId="{DC7FAD3B-B508-47F9-AF06-805901F1FD37}" type="pres">
      <dgm:prSet presAssocID="{D49F5613-A925-49C3-ABDB-AC7DFCBC7B24}" presName="parentText" presStyleLbl="node1" presStyleIdx="0" presStyleCnt="1" custLinFactNeighborX="-1852" custLinFactNeighborY="-894">
        <dgm:presLayoutVars>
          <dgm:chMax val="0"/>
          <dgm:bulletEnabled val="1"/>
        </dgm:presLayoutVars>
      </dgm:prSet>
      <dgm:spPr/>
      <dgm:t>
        <a:bodyPr/>
        <a:lstStyle/>
        <a:p>
          <a:endParaRPr lang="en-US"/>
        </a:p>
      </dgm:t>
    </dgm:pt>
  </dgm:ptLst>
  <dgm:cxnLst>
    <dgm:cxn modelId="{B8E7B3C0-0BF0-4A21-BF66-658EA5E5644C}" srcId="{9A07B68C-8DDE-42E8-8926-F34A3FB1E455}" destId="{D49F5613-A925-49C3-ABDB-AC7DFCBC7B24}" srcOrd="0" destOrd="0" parTransId="{EBB52DB9-218A-4F5F-B486-5C63A7AF5A5D}" sibTransId="{BBE712F4-028B-47F6-B446-7BB2AA99106C}"/>
    <dgm:cxn modelId="{2D113898-E67D-4A3A-945F-F8001DF313C4}" type="presOf" srcId="{D49F5613-A925-49C3-ABDB-AC7DFCBC7B24}" destId="{DC7FAD3B-B508-47F9-AF06-805901F1FD37}" srcOrd="0" destOrd="0" presId="urn:microsoft.com/office/officeart/2005/8/layout/vList2"/>
    <dgm:cxn modelId="{5E00683E-D0AF-447E-8D43-FD20EFA12C7B}" type="presOf" srcId="{9A07B68C-8DDE-42E8-8926-F34A3FB1E455}" destId="{2212FFE2-8FDD-48B6-9E2A-D370795BD981}" srcOrd="0" destOrd="0" presId="urn:microsoft.com/office/officeart/2005/8/layout/vList2"/>
    <dgm:cxn modelId="{7E5E2B45-9520-46DA-8480-52DA1F8000A2}" type="presParOf" srcId="{2212FFE2-8FDD-48B6-9E2A-D370795BD981}" destId="{DC7FAD3B-B508-47F9-AF06-805901F1FD37}"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79BC5B5C-5C3A-45CB-982D-734E967B214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1CFC8B2-9EBC-42E0-91F5-4AA5AE1342C3}">
      <dgm:prSet/>
      <dgm:spPr/>
      <dgm:t>
        <a:bodyPr/>
        <a:lstStyle/>
        <a:p>
          <a:pPr rtl="0"/>
          <a:r>
            <a:rPr lang="en-US" b="1" dirty="0" smtClean="0"/>
            <a:t>Transportation  - Basic cost varies as per location Minimum 4 lorry’s will be needs to deliver 200000/- tubes </a:t>
          </a:r>
          <a:endParaRPr lang="en-US" dirty="0"/>
        </a:p>
      </dgm:t>
    </dgm:pt>
    <dgm:pt modelId="{EE64CAE6-6381-46CA-B046-77D244DE76E3}" type="parTrans" cxnId="{716998CC-822D-4E14-8E74-C197E3DFD84C}">
      <dgm:prSet/>
      <dgm:spPr/>
      <dgm:t>
        <a:bodyPr/>
        <a:lstStyle/>
        <a:p>
          <a:endParaRPr lang="en-US"/>
        </a:p>
      </dgm:t>
    </dgm:pt>
    <dgm:pt modelId="{0E67FD6A-6B7E-45A5-988A-71B25802EC8A}" type="sibTrans" cxnId="{716998CC-822D-4E14-8E74-C197E3DFD84C}">
      <dgm:prSet/>
      <dgm:spPr/>
      <dgm:t>
        <a:bodyPr/>
        <a:lstStyle/>
        <a:p>
          <a:endParaRPr lang="en-US"/>
        </a:p>
      </dgm:t>
    </dgm:pt>
    <dgm:pt modelId="{022D29EE-87F7-4EDD-86BE-D887BACAD914}">
      <dgm:prSet/>
      <dgm:spPr/>
      <dgm:t>
        <a:bodyPr/>
        <a:lstStyle/>
        <a:p>
          <a:pPr rtl="0"/>
          <a:r>
            <a:rPr lang="en-US" b="1" dirty="0" smtClean="0"/>
            <a:t>Consumable  stores –</a:t>
          </a:r>
          <a:endParaRPr lang="en-US" dirty="0"/>
        </a:p>
      </dgm:t>
    </dgm:pt>
    <dgm:pt modelId="{E186D1CF-7722-4F83-AEAC-D59F8E8C7B04}" type="parTrans" cxnId="{C230C6DF-B5E9-4A43-AF40-E56E4B6C0647}">
      <dgm:prSet/>
      <dgm:spPr/>
      <dgm:t>
        <a:bodyPr/>
        <a:lstStyle/>
        <a:p>
          <a:endParaRPr lang="en-US"/>
        </a:p>
      </dgm:t>
    </dgm:pt>
    <dgm:pt modelId="{369E6DBC-2B23-47C4-B7B7-41D3449CBEFA}" type="sibTrans" cxnId="{C230C6DF-B5E9-4A43-AF40-E56E4B6C0647}">
      <dgm:prSet/>
      <dgm:spPr/>
      <dgm:t>
        <a:bodyPr/>
        <a:lstStyle/>
        <a:p>
          <a:endParaRPr lang="en-US"/>
        </a:p>
      </dgm:t>
    </dgm:pt>
    <dgm:pt modelId="{FFAF66B3-C8E9-4ACA-842C-4F9586F5B640}">
      <dgm:prSet/>
      <dgm:spPr/>
      <dgm:t>
        <a:bodyPr/>
        <a:lstStyle/>
        <a:p>
          <a:pPr rtl="0"/>
          <a:r>
            <a:rPr lang="en-US" b="1" dirty="0" smtClean="0"/>
            <a:t>Miscellaneous expenses </a:t>
          </a:r>
          <a:endParaRPr lang="en-US" dirty="0"/>
        </a:p>
      </dgm:t>
    </dgm:pt>
    <dgm:pt modelId="{1BB3370E-01F9-47AF-A604-EE88B9FE9929}" type="parTrans" cxnId="{E9F5CCA3-D167-414E-8347-94672206635D}">
      <dgm:prSet/>
      <dgm:spPr/>
      <dgm:t>
        <a:bodyPr/>
        <a:lstStyle/>
        <a:p>
          <a:endParaRPr lang="en-US"/>
        </a:p>
      </dgm:t>
    </dgm:pt>
    <dgm:pt modelId="{B964A758-141A-4FBD-AE2A-72B4378AF0AD}" type="sibTrans" cxnId="{E9F5CCA3-D167-414E-8347-94672206635D}">
      <dgm:prSet/>
      <dgm:spPr/>
      <dgm:t>
        <a:bodyPr/>
        <a:lstStyle/>
        <a:p>
          <a:endParaRPr lang="en-US"/>
        </a:p>
      </dgm:t>
    </dgm:pt>
    <dgm:pt modelId="{57F18BD9-56AF-4188-A357-968F1A372EF8}" type="pres">
      <dgm:prSet presAssocID="{79BC5B5C-5C3A-45CB-982D-734E967B214F}" presName="linear" presStyleCnt="0">
        <dgm:presLayoutVars>
          <dgm:animLvl val="lvl"/>
          <dgm:resizeHandles val="exact"/>
        </dgm:presLayoutVars>
      </dgm:prSet>
      <dgm:spPr/>
    </dgm:pt>
    <dgm:pt modelId="{C1EEC178-C086-4104-B3E5-B476B1BC77F4}" type="pres">
      <dgm:prSet presAssocID="{21CFC8B2-9EBC-42E0-91F5-4AA5AE1342C3}" presName="parentText" presStyleLbl="node1" presStyleIdx="0" presStyleCnt="3">
        <dgm:presLayoutVars>
          <dgm:chMax val="0"/>
          <dgm:bulletEnabled val="1"/>
        </dgm:presLayoutVars>
      </dgm:prSet>
      <dgm:spPr/>
      <dgm:t>
        <a:bodyPr/>
        <a:lstStyle/>
        <a:p>
          <a:endParaRPr lang="en-US"/>
        </a:p>
      </dgm:t>
    </dgm:pt>
    <dgm:pt modelId="{BBFAE6C6-08F5-4F9A-8BDB-06443ED90655}" type="pres">
      <dgm:prSet presAssocID="{0E67FD6A-6B7E-45A5-988A-71B25802EC8A}" presName="spacer" presStyleCnt="0"/>
      <dgm:spPr/>
    </dgm:pt>
    <dgm:pt modelId="{27F0B7E5-FCB6-4798-903A-4A2590077667}" type="pres">
      <dgm:prSet presAssocID="{022D29EE-87F7-4EDD-86BE-D887BACAD914}" presName="parentText" presStyleLbl="node1" presStyleIdx="1" presStyleCnt="3">
        <dgm:presLayoutVars>
          <dgm:chMax val="0"/>
          <dgm:bulletEnabled val="1"/>
        </dgm:presLayoutVars>
      </dgm:prSet>
      <dgm:spPr/>
    </dgm:pt>
    <dgm:pt modelId="{49ED39E3-2D13-43AC-A607-F37562BF5D45}" type="pres">
      <dgm:prSet presAssocID="{369E6DBC-2B23-47C4-B7B7-41D3449CBEFA}" presName="spacer" presStyleCnt="0"/>
      <dgm:spPr/>
    </dgm:pt>
    <dgm:pt modelId="{2538B913-5FBB-4BBD-9ACB-673CA2074F46}" type="pres">
      <dgm:prSet presAssocID="{FFAF66B3-C8E9-4ACA-842C-4F9586F5B640}" presName="parentText" presStyleLbl="node1" presStyleIdx="2" presStyleCnt="3">
        <dgm:presLayoutVars>
          <dgm:chMax val="0"/>
          <dgm:bulletEnabled val="1"/>
        </dgm:presLayoutVars>
      </dgm:prSet>
      <dgm:spPr/>
      <dgm:t>
        <a:bodyPr/>
        <a:lstStyle/>
        <a:p>
          <a:endParaRPr lang="en-US"/>
        </a:p>
      </dgm:t>
    </dgm:pt>
  </dgm:ptLst>
  <dgm:cxnLst>
    <dgm:cxn modelId="{CE386530-822F-4562-A0AB-14B190B39491}" type="presOf" srcId="{21CFC8B2-9EBC-42E0-91F5-4AA5AE1342C3}" destId="{C1EEC178-C086-4104-B3E5-B476B1BC77F4}" srcOrd="0" destOrd="0" presId="urn:microsoft.com/office/officeart/2005/8/layout/vList2"/>
    <dgm:cxn modelId="{C230C6DF-B5E9-4A43-AF40-E56E4B6C0647}" srcId="{79BC5B5C-5C3A-45CB-982D-734E967B214F}" destId="{022D29EE-87F7-4EDD-86BE-D887BACAD914}" srcOrd="1" destOrd="0" parTransId="{E186D1CF-7722-4F83-AEAC-D59F8E8C7B04}" sibTransId="{369E6DBC-2B23-47C4-B7B7-41D3449CBEFA}"/>
    <dgm:cxn modelId="{E9F5CCA3-D167-414E-8347-94672206635D}" srcId="{79BC5B5C-5C3A-45CB-982D-734E967B214F}" destId="{FFAF66B3-C8E9-4ACA-842C-4F9586F5B640}" srcOrd="2" destOrd="0" parTransId="{1BB3370E-01F9-47AF-A604-EE88B9FE9929}" sibTransId="{B964A758-141A-4FBD-AE2A-72B4378AF0AD}"/>
    <dgm:cxn modelId="{A4ED8FAC-1361-4DC6-BF6E-58856A85D82E}" type="presOf" srcId="{FFAF66B3-C8E9-4ACA-842C-4F9586F5B640}" destId="{2538B913-5FBB-4BBD-9ACB-673CA2074F46}" srcOrd="0" destOrd="0" presId="urn:microsoft.com/office/officeart/2005/8/layout/vList2"/>
    <dgm:cxn modelId="{716998CC-822D-4E14-8E74-C197E3DFD84C}" srcId="{79BC5B5C-5C3A-45CB-982D-734E967B214F}" destId="{21CFC8B2-9EBC-42E0-91F5-4AA5AE1342C3}" srcOrd="0" destOrd="0" parTransId="{EE64CAE6-6381-46CA-B046-77D244DE76E3}" sibTransId="{0E67FD6A-6B7E-45A5-988A-71B25802EC8A}"/>
    <dgm:cxn modelId="{B5E2ED2E-1A33-46DC-AAB0-4BF56AD73F9F}" type="presOf" srcId="{022D29EE-87F7-4EDD-86BE-D887BACAD914}" destId="{27F0B7E5-FCB6-4798-903A-4A2590077667}" srcOrd="0" destOrd="0" presId="urn:microsoft.com/office/officeart/2005/8/layout/vList2"/>
    <dgm:cxn modelId="{111C1155-E966-4644-B7C1-64D16ADCA5D4}" type="presOf" srcId="{79BC5B5C-5C3A-45CB-982D-734E967B214F}" destId="{57F18BD9-56AF-4188-A357-968F1A372EF8}" srcOrd="0" destOrd="0" presId="urn:microsoft.com/office/officeart/2005/8/layout/vList2"/>
    <dgm:cxn modelId="{185685D7-F641-4CAB-8BDE-0AEF397AFF00}" type="presParOf" srcId="{57F18BD9-56AF-4188-A357-968F1A372EF8}" destId="{C1EEC178-C086-4104-B3E5-B476B1BC77F4}" srcOrd="0" destOrd="0" presId="urn:microsoft.com/office/officeart/2005/8/layout/vList2"/>
    <dgm:cxn modelId="{68049F32-545B-4F9A-A041-CFA4FFACDC17}" type="presParOf" srcId="{57F18BD9-56AF-4188-A357-968F1A372EF8}" destId="{BBFAE6C6-08F5-4F9A-8BDB-06443ED90655}" srcOrd="1" destOrd="0" presId="urn:microsoft.com/office/officeart/2005/8/layout/vList2"/>
    <dgm:cxn modelId="{D98FC385-607F-47AF-835A-D105DE7926D3}" type="presParOf" srcId="{57F18BD9-56AF-4188-A357-968F1A372EF8}" destId="{27F0B7E5-FCB6-4798-903A-4A2590077667}" srcOrd="2" destOrd="0" presId="urn:microsoft.com/office/officeart/2005/8/layout/vList2"/>
    <dgm:cxn modelId="{0C8AAC18-ED91-46BE-8D61-92B359FA4D5F}" type="presParOf" srcId="{57F18BD9-56AF-4188-A357-968F1A372EF8}" destId="{49ED39E3-2D13-43AC-A607-F37562BF5D45}" srcOrd="3" destOrd="0" presId="urn:microsoft.com/office/officeart/2005/8/layout/vList2"/>
    <dgm:cxn modelId="{1862A9C6-207D-4BB7-B64E-D4C5A0A6F2E1}" type="presParOf" srcId="{57F18BD9-56AF-4188-A357-968F1A372EF8}" destId="{2538B913-5FBB-4BBD-9ACB-673CA2074F46}" srcOrd="4"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F017635-251D-49EA-98D0-3C30983CA206}"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BCC10-890C-4D7D-90E9-B7D12FEA305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17635-251D-49EA-98D0-3C30983CA206}"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BCC10-890C-4D7D-90E9-B7D12FEA30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17635-251D-49EA-98D0-3C30983CA206}" type="datetimeFigureOut">
              <a:rPr lang="en-US" smtClean="0"/>
              <a:pPr/>
              <a:t>7/5/2015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36BCC10-890C-4D7D-90E9-B7D12FEA30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17635-251D-49EA-98D0-3C30983CA206}"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BCC10-890C-4D7D-90E9-B7D12FEA30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017635-251D-49EA-98D0-3C30983CA206}"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BCC10-890C-4D7D-90E9-B7D12FEA305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017635-251D-49EA-98D0-3C30983CA206}" type="datetimeFigureOut">
              <a:rPr lang="en-US" smtClean="0"/>
              <a:pPr/>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BCC10-890C-4D7D-90E9-B7D12FEA30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F017635-251D-49EA-98D0-3C30983CA206}" type="datetimeFigureOut">
              <a:rPr lang="en-US" smtClean="0"/>
              <a:pPr/>
              <a:t>7/5/2015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6BCC10-890C-4D7D-90E9-B7D12FEA30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017635-251D-49EA-98D0-3C30983CA206}" type="datetimeFigureOut">
              <a:rPr lang="en-US" smtClean="0"/>
              <a:pPr/>
              <a:t>7/5/2015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6BCC10-890C-4D7D-90E9-B7D12FEA30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17635-251D-49EA-98D0-3C30983CA206}" type="datetimeFigureOut">
              <a:rPr lang="en-US" smtClean="0"/>
              <a:pPr/>
              <a:t>7/5/2015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6BCC10-890C-4D7D-90E9-B7D12FEA30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017635-251D-49EA-98D0-3C30983CA206}" type="datetimeFigureOut">
              <a:rPr lang="en-US" smtClean="0"/>
              <a:pPr/>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BCC10-890C-4D7D-90E9-B7D12FEA305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F017635-251D-49EA-98D0-3C30983CA206}" type="datetimeFigureOut">
              <a:rPr lang="en-US" smtClean="0"/>
              <a:pPr/>
              <a:t>7/5/2015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36BCC10-890C-4D7D-90E9-B7D12FEA305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F017635-251D-49EA-98D0-3C30983CA206}" type="datetimeFigureOut">
              <a:rPr lang="en-US" smtClean="0"/>
              <a:pPr/>
              <a:t>7/5/2015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36BCC10-890C-4D7D-90E9-B7D12FEA30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7696200" cy="2209800"/>
          </a:xfrm>
        </p:spPr>
        <p:txBody>
          <a:bodyPr>
            <a:normAutofit fontScale="90000"/>
          </a:bodyPr>
          <a:lstStyle/>
          <a:p>
            <a:r>
              <a:rPr lang="en-US" dirty="0">
                <a:latin typeface="Arial Unicode MS" pitchFamily="34" charset="-128"/>
                <a:ea typeface="Arial Unicode MS" pitchFamily="34" charset="-128"/>
                <a:cs typeface="Arial Unicode MS" pitchFamily="34" charset="-128"/>
              </a:rPr>
              <a:t>Collapsible Aluminum tube </a:t>
            </a:r>
            <a:r>
              <a:rPr lang="en-US" dirty="0" smtClean="0">
                <a:latin typeface="Arial Unicode MS" pitchFamily="34" charset="-128"/>
                <a:ea typeface="Arial Unicode MS" pitchFamily="34" charset="-128"/>
                <a:cs typeface="Arial Unicode MS" pitchFamily="34" charset="-128"/>
              </a:rPr>
              <a:t>Production </a:t>
            </a:r>
            <a:r>
              <a:rPr lang="en-US" dirty="0">
                <a:latin typeface="Arial Unicode MS" pitchFamily="34" charset="-128"/>
                <a:ea typeface="Arial Unicode MS" pitchFamily="34" charset="-128"/>
                <a:cs typeface="Arial Unicode MS" pitchFamily="34" charset="-128"/>
              </a:rPr>
              <a:t>&amp; Printing plant </a:t>
            </a:r>
            <a:br>
              <a:rPr lang="en-US" dirty="0">
                <a:latin typeface="Arial Unicode MS" pitchFamily="34" charset="-128"/>
                <a:ea typeface="Arial Unicode MS" pitchFamily="34" charset="-128"/>
                <a:cs typeface="Arial Unicode MS" pitchFamily="34" charset="-128"/>
              </a:rPr>
            </a:br>
            <a:r>
              <a:rPr lang="en-US" dirty="0">
                <a:latin typeface="Arial Unicode MS" pitchFamily="34" charset="-128"/>
                <a:ea typeface="Arial Unicode MS" pitchFamily="34" charset="-128"/>
                <a:cs typeface="Arial Unicode MS" pitchFamily="34" charset="-128"/>
              </a:rPr>
              <a:t> </a:t>
            </a:r>
            <a:br>
              <a:rPr lang="en-US" dirty="0">
                <a:latin typeface="Arial Unicode MS" pitchFamily="34" charset="-128"/>
                <a:ea typeface="Arial Unicode MS" pitchFamily="34" charset="-128"/>
                <a:cs typeface="Arial Unicode MS" pitchFamily="34" charset="-128"/>
              </a:rPr>
            </a:br>
            <a:endParaRPr lang="en-US" dirty="0">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3124200" y="5791200"/>
            <a:ext cx="5867400" cy="609600"/>
          </a:xfrm>
        </p:spPr>
        <p:txBody>
          <a:bodyPr/>
          <a:lstStyle/>
          <a:p>
            <a:pPr algn="r"/>
            <a:r>
              <a:rPr lang="en-US" dirty="0" smtClean="0"/>
              <a:t>By (Company Name)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cap="small" dirty="0" smtClean="0"/>
              <a:t>Other expenses per month </a:t>
            </a:r>
            <a:endParaRPr lang="en-US" dirty="0"/>
          </a:p>
        </p:txBody>
      </p:sp>
      <p:graphicFrame>
        <p:nvGraphicFramePr>
          <p:cNvPr id="4" name="Content Placeholder 3"/>
          <p:cNvGraphicFramePr>
            <a:graphicFrameLocks noGrp="1"/>
          </p:cNvGraphicFramePr>
          <p:nvPr>
            <p:ph idx="1"/>
          </p:nvPr>
        </p:nvGraphicFramePr>
        <p:xfrm>
          <a:off x="457200" y="1775191"/>
          <a:ext cx="8229600" cy="462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Production Per Annum</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Few of our clients </a:t>
            </a:r>
            <a:endParaRPr lang="en-US" dirty="0"/>
          </a:p>
        </p:txBody>
      </p:sp>
      <p:sp>
        <p:nvSpPr>
          <p:cNvPr id="3" name="Content Placeholder 2"/>
          <p:cNvSpPr>
            <a:spLocks noGrp="1"/>
          </p:cNvSpPr>
          <p:nvPr>
            <p:ph idx="1"/>
          </p:nvPr>
        </p:nvSpPr>
        <p:spPr/>
        <p:txBody>
          <a:bodyPr/>
          <a:lstStyle/>
          <a:p>
            <a:r>
              <a:rPr lang="en-US" dirty="0" err="1" smtClean="0"/>
              <a:t>Kinjal</a:t>
            </a:r>
            <a:r>
              <a:rPr lang="en-US" dirty="0" smtClean="0"/>
              <a:t> extrusion.</a:t>
            </a:r>
          </a:p>
          <a:p>
            <a:r>
              <a:rPr lang="en-US" dirty="0" smtClean="0"/>
              <a:t>A.Z. metal.</a:t>
            </a:r>
          </a:p>
          <a:p>
            <a:r>
              <a:rPr lang="en-US" dirty="0" err="1" smtClean="0"/>
              <a:t>Avadoot</a:t>
            </a:r>
            <a:r>
              <a:rPr lang="en-US" dirty="0" smtClean="0"/>
              <a:t> tubes industries.</a:t>
            </a:r>
          </a:p>
          <a:p>
            <a:r>
              <a:rPr lang="en-US" dirty="0" err="1" smtClean="0"/>
              <a:t>Adea</a:t>
            </a:r>
            <a:r>
              <a:rPr lang="en-US" dirty="0" smtClean="0"/>
              <a:t> tubes pvt ltd .</a:t>
            </a:r>
          </a:p>
          <a:p>
            <a:r>
              <a:rPr lang="en-US" dirty="0" smtClean="0"/>
              <a:t>A.G. Metal pack pvt ltd.</a:t>
            </a:r>
          </a:p>
          <a:p>
            <a:r>
              <a:rPr lang="en-US" dirty="0" err="1" smtClean="0"/>
              <a:t>Asha</a:t>
            </a:r>
            <a:r>
              <a:rPr lang="en-US" dirty="0" smtClean="0"/>
              <a:t> extrusion pvt ltd.</a:t>
            </a:r>
          </a:p>
          <a:p>
            <a:r>
              <a:rPr lang="en-US" dirty="0" err="1" smtClean="0"/>
              <a:t>Alwin</a:t>
            </a:r>
            <a:r>
              <a:rPr lang="en-US" dirty="0" smtClean="0"/>
              <a:t> extrusion .</a:t>
            </a:r>
          </a:p>
          <a:p>
            <a:r>
              <a:rPr lang="en-US" dirty="0" smtClean="0"/>
              <a:t>Alco prints .</a:t>
            </a:r>
          </a:p>
          <a:p>
            <a:r>
              <a:rPr lang="en-US" dirty="0" err="1" smtClean="0"/>
              <a:t>Devilaxmi</a:t>
            </a:r>
            <a:r>
              <a:rPr lang="en-US" dirty="0" smtClean="0"/>
              <a:t> extrusion work. </a:t>
            </a:r>
          </a:p>
          <a:p>
            <a:pPr>
              <a:buNone/>
            </a:pPr>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err="1" smtClean="0"/>
              <a:t>Digvijay</a:t>
            </a:r>
            <a:r>
              <a:rPr lang="en-US" dirty="0" smtClean="0"/>
              <a:t> tubes pvt ltd .</a:t>
            </a:r>
          </a:p>
          <a:p>
            <a:r>
              <a:rPr lang="en-US" dirty="0" smtClean="0"/>
              <a:t>Extrusion India .</a:t>
            </a:r>
          </a:p>
          <a:p>
            <a:r>
              <a:rPr lang="en-US" dirty="0" smtClean="0"/>
              <a:t>Enfield extrusion process.</a:t>
            </a:r>
          </a:p>
          <a:p>
            <a:r>
              <a:rPr lang="en-US" dirty="0" err="1" smtClean="0"/>
              <a:t>Sona</a:t>
            </a:r>
            <a:r>
              <a:rPr lang="en-US" dirty="0" smtClean="0"/>
              <a:t> extrusion.</a:t>
            </a:r>
          </a:p>
          <a:p>
            <a:r>
              <a:rPr lang="en-US" dirty="0" err="1" smtClean="0"/>
              <a:t>Gurmeet</a:t>
            </a:r>
            <a:r>
              <a:rPr lang="en-US" dirty="0" smtClean="0"/>
              <a:t> extrusion.</a:t>
            </a:r>
          </a:p>
          <a:p>
            <a:r>
              <a:rPr lang="en-US" dirty="0" err="1" smtClean="0"/>
              <a:t>Gayatri</a:t>
            </a:r>
            <a:r>
              <a:rPr lang="en-US" dirty="0" smtClean="0"/>
              <a:t> extrusion.</a:t>
            </a:r>
          </a:p>
          <a:p>
            <a:r>
              <a:rPr lang="en-US" dirty="0" err="1" smtClean="0"/>
              <a:t>Gulati</a:t>
            </a:r>
            <a:r>
              <a:rPr lang="en-US" dirty="0" smtClean="0"/>
              <a:t> extrusion.</a:t>
            </a:r>
          </a:p>
          <a:p>
            <a:r>
              <a:rPr lang="en-US" dirty="0" err="1" smtClean="0"/>
              <a:t>Grinar</a:t>
            </a:r>
            <a:r>
              <a:rPr lang="en-US" dirty="0" smtClean="0"/>
              <a:t> extrusion.</a:t>
            </a:r>
          </a:p>
          <a:p>
            <a:r>
              <a:rPr lang="en-US" dirty="0" smtClean="0"/>
              <a:t>H.M. tubes &amp; containers pvt ltd.</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Meta tubes pvt ltd. </a:t>
            </a:r>
          </a:p>
          <a:p>
            <a:r>
              <a:rPr lang="en-US" dirty="0" err="1" smtClean="0"/>
              <a:t>Mittal</a:t>
            </a:r>
            <a:r>
              <a:rPr lang="en-US" dirty="0" smtClean="0"/>
              <a:t> extrusion works pvt ltd. </a:t>
            </a:r>
          </a:p>
          <a:p>
            <a:r>
              <a:rPr lang="en-US" dirty="0" smtClean="0"/>
              <a:t>Mom extrusion pvt ltd. </a:t>
            </a:r>
          </a:p>
          <a:p>
            <a:r>
              <a:rPr lang="en-US" dirty="0" smtClean="0"/>
              <a:t>MRK packaging. </a:t>
            </a:r>
          </a:p>
          <a:p>
            <a:r>
              <a:rPr lang="en-US" dirty="0" smtClean="0"/>
              <a:t>Caps &amp; printers pvt ltd. </a:t>
            </a:r>
          </a:p>
          <a:p>
            <a:r>
              <a:rPr lang="en-US" dirty="0" smtClean="0"/>
              <a:t>Classic bottles caps pvt ltd. </a:t>
            </a:r>
          </a:p>
          <a:p>
            <a:r>
              <a:rPr lang="en-US" dirty="0" smtClean="0"/>
              <a:t>Cap &amp; Seal. </a:t>
            </a:r>
          </a:p>
          <a:p>
            <a:r>
              <a:rPr lang="en-US" dirty="0" smtClean="0"/>
              <a:t>Libra industries. </a:t>
            </a:r>
          </a:p>
          <a:p>
            <a:r>
              <a:rPr lang="en-US" dirty="0" smtClean="0"/>
              <a:t>Mega extrusion. </a:t>
            </a:r>
          </a:p>
          <a:p>
            <a:pPr>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P. </a:t>
            </a:r>
            <a:r>
              <a:rPr lang="en-US" dirty="0" err="1" smtClean="0"/>
              <a:t>Chotalal</a:t>
            </a:r>
            <a:r>
              <a:rPr lang="en-US" dirty="0" smtClean="0"/>
              <a:t> extrusion. </a:t>
            </a:r>
          </a:p>
          <a:p>
            <a:r>
              <a:rPr lang="en-US" dirty="0" err="1" smtClean="0"/>
              <a:t>Soumya</a:t>
            </a:r>
            <a:r>
              <a:rPr lang="en-US" dirty="0" smtClean="0"/>
              <a:t> extrusion.</a:t>
            </a:r>
          </a:p>
          <a:p>
            <a:r>
              <a:rPr lang="en-US" dirty="0" err="1" smtClean="0"/>
              <a:t>Saphire</a:t>
            </a:r>
            <a:r>
              <a:rPr lang="en-US" dirty="0" smtClean="0"/>
              <a:t> extrusion. </a:t>
            </a:r>
          </a:p>
          <a:p>
            <a:r>
              <a:rPr lang="en-US" dirty="0" err="1" smtClean="0"/>
              <a:t>Shika</a:t>
            </a:r>
            <a:r>
              <a:rPr lang="en-US" dirty="0" smtClean="0"/>
              <a:t> packing pvt ltd.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a:t>
            </a:r>
            <a:endParaRPr lang="en-US" dirty="0"/>
          </a:p>
        </p:txBody>
      </p:sp>
      <p:sp>
        <p:nvSpPr>
          <p:cNvPr id="3" name="Content Placeholder 2"/>
          <p:cNvSpPr>
            <a:spLocks noGrp="1"/>
          </p:cNvSpPr>
          <p:nvPr>
            <p:ph idx="1"/>
          </p:nvPr>
        </p:nvSpPr>
        <p:spPr>
          <a:xfrm>
            <a:off x="304800" y="1600201"/>
            <a:ext cx="8382000" cy="4800600"/>
          </a:xfrm>
        </p:spPr>
        <p:txBody>
          <a:bodyPr>
            <a:normAutofit fontScale="47500" lnSpcReduction="20000"/>
          </a:bodyPr>
          <a:lstStyle/>
          <a:p>
            <a:pPr algn="just">
              <a:lnSpc>
                <a:spcPct val="120000"/>
              </a:lnSpc>
              <a:buNone/>
            </a:pPr>
            <a:r>
              <a:rPr lang="en-US" sz="3100" dirty="0" smtClean="0">
                <a:latin typeface="Arial" pitchFamily="34" charset="0"/>
                <a:cs typeface="Arial" pitchFamily="34" charset="0"/>
              </a:rPr>
              <a:t>The </a:t>
            </a:r>
            <a:r>
              <a:rPr lang="en-US" sz="3100" b="1" dirty="0" smtClean="0">
                <a:latin typeface="Arial" pitchFamily="34" charset="0"/>
                <a:cs typeface="Arial" pitchFamily="34" charset="0"/>
              </a:rPr>
              <a:t>pharmaceutical industry in India</a:t>
            </a:r>
            <a:r>
              <a:rPr lang="en-US" sz="3100" dirty="0" smtClean="0">
                <a:latin typeface="Arial" pitchFamily="34" charset="0"/>
                <a:cs typeface="Arial" pitchFamily="34" charset="0"/>
              </a:rPr>
              <a:t> is the world's third-largest in terms of volume. According to the Department of Pharmaceuticals of the Indian Ministry of Chemicals and Fertilizers, the total turnover of India's pharmaceuticals industry between 2008 and September 2009 was US$21.04 billion.</a:t>
            </a:r>
            <a:r>
              <a:rPr lang="en-US" sz="3100" baseline="30000" dirty="0" smtClean="0">
                <a:latin typeface="Arial" pitchFamily="34" charset="0"/>
                <a:cs typeface="Arial" pitchFamily="34" charset="0"/>
              </a:rPr>
              <a:t> </a:t>
            </a:r>
            <a:r>
              <a:rPr lang="en-US" sz="3100" dirty="0" smtClean="0">
                <a:latin typeface="Arial" pitchFamily="34" charset="0"/>
                <a:cs typeface="Arial" pitchFamily="34" charset="0"/>
              </a:rPr>
              <a:t>The domestic market was worth US$12.26 billion. The industry has a market share of $14 billion in the United States.</a:t>
            </a:r>
          </a:p>
          <a:p>
            <a:pPr algn="just">
              <a:lnSpc>
                <a:spcPct val="120000"/>
              </a:lnSpc>
              <a:buNone/>
            </a:pPr>
            <a:endParaRPr lang="en-US" sz="3100" dirty="0" smtClean="0">
              <a:latin typeface="Arial" pitchFamily="34" charset="0"/>
              <a:cs typeface="Arial" pitchFamily="34" charset="0"/>
            </a:endParaRPr>
          </a:p>
          <a:p>
            <a:pPr algn="just">
              <a:lnSpc>
                <a:spcPct val="120000"/>
              </a:lnSpc>
              <a:buNone/>
            </a:pPr>
            <a:r>
              <a:rPr lang="en-US" sz="3100" dirty="0" smtClean="0">
                <a:latin typeface="Arial" pitchFamily="34" charset="0"/>
                <a:cs typeface="Arial" pitchFamily="34" charset="0"/>
              </a:rPr>
              <a:t>According to the India Brand Equity Foundation, the Indian pharmaceutical market is likely to grow at a compound annual growth rate (CAGR) of 14-17 per cent in between 2012-16. India is now among the top five pharmaceutical emerging markets of the world.</a:t>
            </a:r>
          </a:p>
          <a:p>
            <a:pPr algn="just">
              <a:lnSpc>
                <a:spcPct val="120000"/>
              </a:lnSpc>
              <a:buNone/>
            </a:pPr>
            <a:endParaRPr lang="en-US" sz="3100" dirty="0" smtClean="0">
              <a:latin typeface="Arial" pitchFamily="34" charset="0"/>
              <a:cs typeface="Arial" pitchFamily="34" charset="0"/>
            </a:endParaRPr>
          </a:p>
          <a:p>
            <a:pPr algn="just">
              <a:lnSpc>
                <a:spcPct val="120000"/>
              </a:lnSpc>
              <a:buNone/>
            </a:pPr>
            <a:r>
              <a:rPr lang="en-US" sz="3100" dirty="0" smtClean="0">
                <a:latin typeface="Arial" pitchFamily="34" charset="0"/>
                <a:cs typeface="Arial" pitchFamily="34" charset="0"/>
              </a:rPr>
              <a:t>Exports of pharmaceutical products from India increased from US$6.23 billion in 2006–07 to $10.1bn in 2013(according to </a:t>
            </a:r>
            <a:r>
              <a:rPr lang="en-US" sz="3100" dirty="0" err="1" smtClean="0">
                <a:latin typeface="Arial" pitchFamily="34" charset="0"/>
                <a:cs typeface="Arial" pitchFamily="34" charset="0"/>
              </a:rPr>
              <a:t>ibef</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india</a:t>
            </a:r>
            <a:r>
              <a:rPr lang="en-US" sz="3100" dirty="0" smtClean="0">
                <a:latin typeface="Arial" pitchFamily="34" charset="0"/>
                <a:cs typeface="Arial" pitchFamily="34" charset="0"/>
              </a:rPr>
              <a:t>) a combined annual growth rate of 21.25%.</a:t>
            </a:r>
            <a:r>
              <a:rPr lang="en-US" sz="3100" baseline="30000" dirty="0" smtClean="0">
                <a:latin typeface="Arial" pitchFamily="34" charset="0"/>
                <a:cs typeface="Arial" pitchFamily="34" charset="0"/>
              </a:rPr>
              <a:t> </a:t>
            </a:r>
            <a:r>
              <a:rPr lang="en-US" sz="3100" dirty="0" smtClean="0">
                <a:latin typeface="Arial" pitchFamily="34" charset="0"/>
                <a:cs typeface="Arial" pitchFamily="34" charset="0"/>
              </a:rPr>
              <a:t>According to PricewaterhouseCoopers (PWC) in 2010, India joined the top 10 global pharmaceutical markets in 2020 with turnovers reaching US$50 billion.</a:t>
            </a:r>
          </a:p>
          <a:p>
            <a:pPr algn="just">
              <a:lnSpc>
                <a:spcPct val="120000"/>
              </a:lnSpc>
              <a:buNone/>
            </a:pPr>
            <a:endParaRPr lang="en-US" sz="3100" dirty="0" smtClean="0">
              <a:latin typeface="Arial" pitchFamily="34" charset="0"/>
              <a:cs typeface="Arial" pitchFamily="34" charset="0"/>
            </a:endParaRPr>
          </a:p>
          <a:p>
            <a:pPr algn="just">
              <a:lnSpc>
                <a:spcPct val="120000"/>
              </a:lnSpc>
              <a:buNone/>
            </a:pPr>
            <a:r>
              <a:rPr lang="en-US" sz="3100" dirty="0" smtClean="0">
                <a:latin typeface="Arial" pitchFamily="34" charset="0"/>
                <a:cs typeface="Arial" pitchFamily="34" charset="0"/>
              </a:rPr>
              <a:t>The government began encouraging the growth of drug manufacturing by Indian companies in the early 1960s, and with the Patents Act in 1970.This patent act removed composition patents from foods and drugs, and though it kept process patents, these were shortened to a period of five to seven years.</a:t>
            </a:r>
          </a:p>
          <a:p>
            <a:pPr algn="just">
              <a:lnSpc>
                <a:spcPct val="120000"/>
              </a:lnSpc>
              <a:buNone/>
            </a:pPr>
            <a:endParaRPr lang="en-US" sz="3100" dirty="0" smtClean="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algn="just">
              <a:lnSpc>
                <a:spcPct val="120000"/>
              </a:lnSpc>
              <a:buNone/>
            </a:pPr>
            <a:r>
              <a:rPr lang="en-US" sz="1500" dirty="0" smtClean="0">
                <a:latin typeface="Arial" pitchFamily="34" charset="0"/>
                <a:cs typeface="Arial" pitchFamily="34" charset="0"/>
              </a:rPr>
              <a:t>The lack of patent protection made the Indian market undesirable to the multinational companies that had dominated the market and as they left, Indian companies carved a niche in both the Indian and world markets by reverse-engineering new processes for manufacturing low-cost drugs. Although some of the larger companies have taken baby steps towards drug innovation, the industry as a whole has not changed its business model.</a:t>
            </a:r>
          </a:p>
          <a:p>
            <a:pPr algn="just">
              <a:lnSpc>
                <a:spcPct val="120000"/>
              </a:lnSpc>
              <a:buNone/>
            </a:pPr>
            <a:endParaRPr lang="en-US" sz="1500" dirty="0" smtClean="0">
              <a:latin typeface="Arial" pitchFamily="34" charset="0"/>
              <a:cs typeface="Arial" pitchFamily="34" charset="0"/>
            </a:endParaRPr>
          </a:p>
          <a:p>
            <a:pPr algn="just">
              <a:lnSpc>
                <a:spcPct val="120000"/>
              </a:lnSpc>
              <a:buNone/>
            </a:pPr>
            <a:r>
              <a:rPr lang="en-US" sz="1500" dirty="0" smtClean="0">
                <a:latin typeface="Arial" pitchFamily="34" charset="0"/>
                <a:cs typeface="Arial" pitchFamily="34" charset="0"/>
              </a:rPr>
              <a:t>In 2009-10, India's biopharmaceutical industry grew at 17 percent, with revenues of Rs. 137 billion ($3 billion). Bio-</a:t>
            </a:r>
            <a:r>
              <a:rPr lang="en-US" sz="1500" dirty="0" err="1" smtClean="0">
                <a:latin typeface="Arial" pitchFamily="34" charset="0"/>
                <a:cs typeface="Arial" pitchFamily="34" charset="0"/>
              </a:rPr>
              <a:t>pharma</a:t>
            </a:r>
            <a:r>
              <a:rPr lang="en-US" sz="1500" dirty="0" smtClean="0">
                <a:latin typeface="Arial" pitchFamily="34" charset="0"/>
                <a:cs typeface="Arial" pitchFamily="34" charset="0"/>
              </a:rPr>
              <a:t> was the biggest contributor, generating 60 percent of the industry's growth at Rs. 88.29 billion, followed by bio-services at Rs. 26.39 billion and bio-</a:t>
            </a:r>
            <a:r>
              <a:rPr lang="en-US" sz="1500" dirty="0" err="1" smtClean="0">
                <a:latin typeface="Arial" pitchFamily="34" charset="0"/>
                <a:cs typeface="Arial" pitchFamily="34" charset="0"/>
              </a:rPr>
              <a:t>agri</a:t>
            </a:r>
            <a:r>
              <a:rPr lang="en-US" sz="1500" dirty="0" smtClean="0">
                <a:latin typeface="Arial" pitchFamily="34" charset="0"/>
                <a:cs typeface="Arial" pitchFamily="34" charset="0"/>
              </a:rPr>
              <a:t> at Rs. 19.36 billion.</a:t>
            </a:r>
          </a:p>
          <a:p>
            <a:pPr algn="just">
              <a:lnSpc>
                <a:spcPct val="120000"/>
              </a:lnSpc>
              <a:buNone/>
            </a:pPr>
            <a:endParaRPr lang="en-US" sz="1500" dirty="0" smtClean="0">
              <a:latin typeface="Arial" pitchFamily="34" charset="0"/>
              <a:cs typeface="Arial" pitchFamily="34" charset="0"/>
            </a:endParaRPr>
          </a:p>
          <a:p>
            <a:pPr algn="just">
              <a:lnSpc>
                <a:spcPct val="120000"/>
              </a:lnSpc>
              <a:buNone/>
            </a:pPr>
            <a:r>
              <a:rPr lang="en-US" sz="1500" dirty="0" smtClean="0">
                <a:latin typeface="Arial" pitchFamily="34" charset="0"/>
                <a:cs typeface="Arial" pitchFamily="34" charset="0"/>
              </a:rPr>
              <a:t>In 2013, there were 4,655 pharmaceutical manufacturing plants in India, employing over 345 thousand workers.</a:t>
            </a:r>
          </a:p>
          <a:p>
            <a:pPr algn="just">
              <a:buNone/>
            </a:pPr>
            <a:endParaRPr lang="en-US" sz="1500" dirty="0" smtClean="0"/>
          </a:p>
          <a:p>
            <a:pPr algn="just">
              <a:buNone/>
            </a:pPr>
            <a:endParaRPr lang="en-US"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40000" lnSpcReduction="20000"/>
          </a:bodyPr>
          <a:lstStyle/>
          <a:p>
            <a:pPr>
              <a:buNone/>
            </a:pPr>
            <a:r>
              <a:rPr lang="en-US" sz="4000" b="1" dirty="0" smtClean="0"/>
              <a:t>Aluminum Collapsible Tubes</a:t>
            </a:r>
          </a:p>
          <a:p>
            <a:pPr>
              <a:buNone/>
            </a:pPr>
            <a:endParaRPr lang="en-US" dirty="0" smtClean="0"/>
          </a:p>
          <a:p>
            <a:pPr algn="just">
              <a:buNone/>
            </a:pPr>
            <a:r>
              <a:rPr lang="en-US" b="1" dirty="0" smtClean="0">
                <a:latin typeface="Arial" pitchFamily="34" charset="0"/>
                <a:cs typeface="Arial" pitchFamily="34" charset="0"/>
              </a:rPr>
              <a:t>A</a:t>
            </a:r>
            <a:r>
              <a:rPr lang="en-US" dirty="0" smtClean="0">
                <a:latin typeface="Arial" pitchFamily="34" charset="0"/>
                <a:cs typeface="Arial" pitchFamily="34" charset="0"/>
              </a:rPr>
              <a:t>luminum tubes are manufactured, printed and capped in-line. Special decoration such as silk screen printing, foil blocking, and </a:t>
            </a:r>
            <a:r>
              <a:rPr lang="en-US" dirty="0" err="1" smtClean="0">
                <a:latin typeface="Arial" pitchFamily="34" charset="0"/>
                <a:cs typeface="Arial" pitchFamily="34" charset="0"/>
              </a:rPr>
              <a:t>labelling</a:t>
            </a:r>
            <a:r>
              <a:rPr lang="en-US" dirty="0" smtClean="0">
                <a:latin typeface="Arial" pitchFamily="34" charset="0"/>
                <a:cs typeface="Arial" pitchFamily="34" charset="0"/>
              </a:rPr>
              <a:t> are secondary processes.</a:t>
            </a:r>
          </a:p>
          <a:p>
            <a:pPr algn="just">
              <a:buNone/>
            </a:pPr>
            <a:r>
              <a:rPr lang="en-US" b="1" dirty="0" smtClean="0">
                <a:latin typeface="Arial" pitchFamily="34" charset="0"/>
                <a:cs typeface="Arial" pitchFamily="34" charset="0"/>
              </a:rPr>
              <a:t>	I</a:t>
            </a:r>
            <a:r>
              <a:rPr lang="en-US" dirty="0" smtClean="0">
                <a:latin typeface="Arial" pitchFamily="34" charset="0"/>
                <a:cs typeface="Arial" pitchFamily="34" charset="0"/>
              </a:rPr>
              <a:t>n addition to a full array of tubular fabrication, Tube </a:t>
            </a:r>
            <a:r>
              <a:rPr lang="en-US" dirty="0" err="1" smtClean="0">
                <a:latin typeface="Arial" pitchFamily="34" charset="0"/>
                <a:cs typeface="Arial" pitchFamily="34" charset="0"/>
              </a:rPr>
              <a:t>Fab</a:t>
            </a:r>
            <a:r>
              <a:rPr lang="en-US" dirty="0" smtClean="0">
                <a:latin typeface="Arial" pitchFamily="34" charset="0"/>
                <a:cs typeface="Arial" pitchFamily="34" charset="0"/>
              </a:rPr>
              <a:t>/Roman Engineering also offers custom tube cutting for customers who intend to fabricate themselves. We have over seventy cutting machines available allowing us to provide burr free "snap" and "rotary" cutting. We can save our customers the cost of expensive cut off machines and provide their requirements ready for their in-house fabrication. We offer a full line of custom chamfers and end treatments, such as knurling, grooving, serrations', bullet nose tubes, etc. Closed Nozzle, Long Nozzle, Internally Lacquered Tubes</a:t>
            </a:r>
            <a:br>
              <a:rPr lang="en-US" dirty="0" smtClean="0">
                <a:latin typeface="Arial" pitchFamily="34" charset="0"/>
                <a:cs typeface="Arial" pitchFamily="34" charset="0"/>
              </a:rPr>
            </a:b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In order to ensure the quality and exact specifications of our products, we source raw materials, coatings, inks and lacquer from renowned suppliers from India and abroad, taking into consideration, the product requirement and the type of printing and finishing required. In order to distinguish the products to be filled into the tubes, we manufacture them in different  varieties like closed nozzle, long nozzle, internally lacquered tubes and tubes with latex lining. Before tubes are extruded from the pure </a:t>
            </a:r>
            <a:r>
              <a:rPr lang="en-US" dirty="0" err="1" smtClean="0">
                <a:latin typeface="Arial" pitchFamily="34" charset="0"/>
                <a:cs typeface="Arial" pitchFamily="34" charset="0"/>
              </a:rPr>
              <a:t>aluminium</a:t>
            </a:r>
            <a:r>
              <a:rPr lang="en-US" dirty="0" smtClean="0">
                <a:latin typeface="Arial" pitchFamily="34" charset="0"/>
                <a:cs typeface="Arial" pitchFamily="34" charset="0"/>
              </a:rPr>
              <a:t> slugs, the slugs are rumbled with zinc </a:t>
            </a:r>
            <a:r>
              <a:rPr lang="en-US" dirty="0" err="1" smtClean="0">
                <a:latin typeface="Arial" pitchFamily="34" charset="0"/>
                <a:cs typeface="Arial" pitchFamily="34" charset="0"/>
              </a:rPr>
              <a:t>stearate</a:t>
            </a:r>
            <a:r>
              <a:rPr lang="en-US" dirty="0" smtClean="0">
                <a:latin typeface="Arial" pitchFamily="34" charset="0"/>
                <a:cs typeface="Arial" pitchFamily="34" charset="0"/>
              </a:rPr>
              <a:t>.</a:t>
            </a:r>
          </a:p>
          <a:p>
            <a:pPr algn="just">
              <a:buNone/>
            </a:pPr>
            <a:endParaRPr lang="en-US" dirty="0" smtClean="0">
              <a:latin typeface="Arial" pitchFamily="34" charset="0"/>
              <a:cs typeface="Arial" pitchFamily="34" charset="0"/>
            </a:endParaRPr>
          </a:p>
          <a:p>
            <a:pPr algn="just">
              <a:buNone/>
            </a:pPr>
            <a:r>
              <a:rPr lang="en-US" dirty="0" smtClean="0">
                <a:latin typeface="Arial" pitchFamily="34" charset="0"/>
                <a:cs typeface="Arial" pitchFamily="34" charset="0"/>
              </a:rPr>
              <a:t>	They are put for trimming where they cut to required length, threaded and annealing at 410°C, which makes them softened and easily collapsible. Then, they are lacquered by food grade epoxy lacquer and cured, which prevents the tube from corrosion or reaction with contents of the tube. The lacquered tubes are then coated with coating materials of the desired </a:t>
            </a:r>
            <a:r>
              <a:rPr lang="en-US" dirty="0" err="1" smtClean="0">
                <a:latin typeface="Arial" pitchFamily="34" charset="0"/>
                <a:cs typeface="Arial" pitchFamily="34" charset="0"/>
              </a:rPr>
              <a:t>colour</a:t>
            </a:r>
            <a:r>
              <a:rPr lang="en-US" dirty="0" smtClean="0">
                <a:latin typeface="Arial" pitchFamily="34" charset="0"/>
                <a:cs typeface="Arial" pitchFamily="34" charset="0"/>
              </a:rPr>
              <a:t>, and dried at 150°C and then, printed by four-</a:t>
            </a:r>
            <a:r>
              <a:rPr lang="en-US" dirty="0" err="1" smtClean="0">
                <a:latin typeface="Arial" pitchFamily="34" charset="0"/>
                <a:cs typeface="Arial" pitchFamily="34" charset="0"/>
              </a:rPr>
              <a:t>colour</a:t>
            </a:r>
            <a:r>
              <a:rPr lang="en-US" dirty="0" smtClean="0">
                <a:latin typeface="Arial" pitchFamily="34" charset="0"/>
                <a:cs typeface="Arial" pitchFamily="34" charset="0"/>
              </a:rPr>
              <a:t> offset printing machines as per the design, art provided by the clients.</a:t>
            </a:r>
          </a:p>
          <a:p>
            <a:pPr algn="just">
              <a:buNone/>
            </a:pPr>
            <a:endParaRPr lang="en-US" dirty="0" smtClean="0">
              <a:latin typeface="Arial" pitchFamily="34" charset="0"/>
              <a:cs typeface="Arial" pitchFamily="34" charset="0"/>
            </a:endParaRPr>
          </a:p>
          <a:p>
            <a:pPr algn="just">
              <a:buNone/>
            </a:pPr>
            <a:r>
              <a:rPr lang="en-US" b="1" dirty="0" smtClean="0">
                <a:latin typeface="Arial" pitchFamily="34" charset="0"/>
                <a:cs typeface="Arial" pitchFamily="34" charset="0"/>
              </a:rPr>
              <a:t>W</a:t>
            </a:r>
            <a:r>
              <a:rPr lang="en-US" dirty="0" smtClean="0">
                <a:latin typeface="Arial" pitchFamily="34" charset="0"/>
                <a:cs typeface="Arial" pitchFamily="34" charset="0"/>
              </a:rPr>
              <a:t>e have built up a complete support infrastructure comprising of a fully equipped tool room that ensures precision </a:t>
            </a:r>
            <a:r>
              <a:rPr lang="en-US" dirty="0" err="1" smtClean="0">
                <a:latin typeface="Arial" pitchFamily="34" charset="0"/>
                <a:cs typeface="Arial" pitchFamily="34" charset="0"/>
              </a:rPr>
              <a:t>toolings</a:t>
            </a:r>
            <a:r>
              <a:rPr lang="en-US" dirty="0" smtClean="0">
                <a:latin typeface="Arial" pitchFamily="34" charset="0"/>
                <a:cs typeface="Arial" pitchFamily="34" charset="0"/>
              </a:rPr>
              <a:t> and immediate response to break-downs as also dedicated injection-</a:t>
            </a:r>
            <a:r>
              <a:rPr lang="en-US" dirty="0" err="1" smtClean="0">
                <a:latin typeface="Arial" pitchFamily="34" charset="0"/>
                <a:cs typeface="Arial" pitchFamily="34" charset="0"/>
              </a:rPr>
              <a:t>moulding</a:t>
            </a:r>
            <a:r>
              <a:rPr lang="en-US" dirty="0" smtClean="0">
                <a:latin typeface="Arial" pitchFamily="34" charset="0"/>
                <a:cs typeface="Arial" pitchFamily="34" charset="0"/>
              </a:rPr>
              <a:t> facility. The processing area has an efficient air handling system to keep it dust free and deliver clean tubes manufactured under hygienic conditions.</a:t>
            </a:r>
          </a:p>
          <a:p>
            <a:pPr algn="just">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 </a:t>
            </a:r>
            <a:endParaRPr lang="en-US" dirty="0"/>
          </a:p>
        </p:txBody>
      </p:sp>
      <p:sp>
        <p:nvSpPr>
          <p:cNvPr id="3" name="Content Placeholder 2"/>
          <p:cNvSpPr>
            <a:spLocks noGrp="1"/>
          </p:cNvSpPr>
          <p:nvPr>
            <p:ph idx="1"/>
          </p:nvPr>
        </p:nvSpPr>
        <p:spPr/>
        <p:txBody>
          <a:bodyPr>
            <a:normAutofit fontScale="62500" lnSpcReduction="20000"/>
          </a:bodyPr>
          <a:lstStyle/>
          <a:p>
            <a:pPr lvl="0"/>
            <a:r>
              <a:rPr lang="en-US" b="1" i="1" u="sng" dirty="0" smtClean="0"/>
              <a:t>PRODUCTION CAPACITY: </a:t>
            </a:r>
            <a:endParaRPr lang="en-US" dirty="0" smtClean="0"/>
          </a:p>
          <a:p>
            <a:pPr>
              <a:buNone/>
            </a:pPr>
            <a:r>
              <a:rPr lang="en-US" dirty="0" smtClean="0"/>
              <a:t>	11 hrs a day gives 35000 tubes . </a:t>
            </a:r>
            <a:endParaRPr lang="en-US" dirty="0" smtClean="0"/>
          </a:p>
          <a:p>
            <a:pPr>
              <a:buNone/>
            </a:pPr>
            <a:endParaRPr lang="en-US" dirty="0" smtClean="0"/>
          </a:p>
          <a:p>
            <a:pPr>
              <a:buNone/>
            </a:pPr>
            <a:endParaRPr lang="en-US" dirty="0" smtClean="0"/>
          </a:p>
          <a:p>
            <a:pPr>
              <a:buNone/>
            </a:pPr>
            <a:endParaRPr lang="en-US" dirty="0" smtClean="0"/>
          </a:p>
          <a:p>
            <a:pPr lvl="0"/>
            <a:r>
              <a:rPr lang="en-US" b="1" i="1" u="sng" dirty="0" smtClean="0"/>
              <a:t>PROJECT COST/ CAPITAL INVESTMENT: </a:t>
            </a:r>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a:buNone/>
            </a:pPr>
            <a:r>
              <a:rPr lang="en-US" dirty="0" smtClean="0"/>
              <a:t> </a:t>
            </a:r>
            <a:endParaRPr lang="en-US" dirty="0" smtClean="0"/>
          </a:p>
          <a:p>
            <a:pPr>
              <a:buNone/>
            </a:pPr>
            <a:endParaRPr lang="en-US" dirty="0" smtClean="0"/>
          </a:p>
          <a:p>
            <a:endParaRPr lang="en-US" dirty="0" smtClean="0"/>
          </a:p>
          <a:p>
            <a:endParaRPr lang="en-US" dirty="0" smtClean="0"/>
          </a:p>
          <a:p>
            <a:endParaRPr lang="en-US" dirty="0" smtClean="0"/>
          </a:p>
          <a:p>
            <a:endParaRPr lang="en-US" dirty="0"/>
          </a:p>
        </p:txBody>
      </p:sp>
      <p:graphicFrame>
        <p:nvGraphicFramePr>
          <p:cNvPr id="4" name="Table 3"/>
          <p:cNvGraphicFramePr>
            <a:graphicFrameLocks noGrp="1"/>
          </p:cNvGraphicFramePr>
          <p:nvPr/>
        </p:nvGraphicFramePr>
        <p:xfrm>
          <a:off x="914400" y="3733800"/>
          <a:ext cx="7315200" cy="2438400"/>
        </p:xfrm>
        <a:graphic>
          <a:graphicData uri="http://schemas.openxmlformats.org/drawingml/2006/table">
            <a:tbl>
              <a:tblPr firstRow="1" bandRow="1">
                <a:tableStyleId>{5C22544A-7EE6-4342-B048-85BDC9FD1C3A}</a:tableStyleId>
              </a:tblPr>
              <a:tblGrid>
                <a:gridCol w="856034"/>
                <a:gridCol w="4669277"/>
                <a:gridCol w="1789889"/>
              </a:tblGrid>
              <a:tr h="593344">
                <a:tc>
                  <a:txBody>
                    <a:bodyPr/>
                    <a:lstStyle/>
                    <a:p>
                      <a:r>
                        <a:rPr lang="en-US" dirty="0" err="1" smtClean="0"/>
                        <a:t>Sr</a:t>
                      </a:r>
                      <a:r>
                        <a:rPr lang="en-US" dirty="0" smtClean="0"/>
                        <a:t> no </a:t>
                      </a:r>
                      <a:endParaRPr lang="en-US" dirty="0"/>
                    </a:p>
                  </a:txBody>
                  <a:tcPr/>
                </a:tc>
                <a:tc>
                  <a:txBody>
                    <a:bodyPr/>
                    <a:lstStyle/>
                    <a:p>
                      <a:r>
                        <a:rPr lang="en-US" dirty="0" smtClean="0"/>
                        <a:t>Description</a:t>
                      </a:r>
                      <a:r>
                        <a:rPr lang="en-US" baseline="0" dirty="0" smtClean="0"/>
                        <a:t> </a:t>
                      </a:r>
                      <a:endParaRPr lang="en-US" dirty="0"/>
                    </a:p>
                  </a:txBody>
                  <a:tcPr/>
                </a:tc>
                <a:tc>
                  <a:txBody>
                    <a:bodyPr/>
                    <a:lstStyle/>
                    <a:p>
                      <a:r>
                        <a:rPr lang="en-US" dirty="0" smtClean="0"/>
                        <a:t>Amount</a:t>
                      </a:r>
                      <a:endParaRPr lang="en-US" dirty="0"/>
                    </a:p>
                  </a:txBody>
                  <a:tcPr/>
                </a:tc>
              </a:tr>
              <a:tr h="593344">
                <a:tc>
                  <a:txBody>
                    <a:bodyPr/>
                    <a:lstStyle/>
                    <a:p>
                      <a:r>
                        <a:rPr lang="en-US" dirty="0" smtClean="0"/>
                        <a:t>1</a:t>
                      </a:r>
                      <a:endParaRPr lang="en-US" dirty="0"/>
                    </a:p>
                  </a:txBody>
                  <a:tcPr/>
                </a:tc>
                <a:tc>
                  <a:txBody>
                    <a:bodyPr/>
                    <a:lstStyle/>
                    <a:p>
                      <a:r>
                        <a:rPr lang="en-US" dirty="0" err="1" smtClean="0"/>
                        <a:t>Prelimanry</a:t>
                      </a:r>
                      <a:r>
                        <a:rPr lang="en-US" dirty="0" smtClean="0"/>
                        <a:t> &amp; pre opening capital </a:t>
                      </a:r>
                      <a:endParaRPr lang="en-US" dirty="0"/>
                    </a:p>
                  </a:txBody>
                  <a:tcPr/>
                </a:tc>
                <a:tc>
                  <a:txBody>
                    <a:bodyPr/>
                    <a:lstStyle/>
                    <a:p>
                      <a:r>
                        <a:rPr lang="en-US" dirty="0" smtClean="0"/>
                        <a:t>Rs:5000/-</a:t>
                      </a:r>
                      <a:endParaRPr lang="en-US" dirty="0"/>
                    </a:p>
                  </a:txBody>
                  <a:tcPr/>
                </a:tc>
              </a:tr>
              <a:tr h="593344">
                <a:tc>
                  <a:txBody>
                    <a:bodyPr/>
                    <a:lstStyle/>
                    <a:p>
                      <a:r>
                        <a:rPr lang="en-US" dirty="0" smtClean="0"/>
                        <a:t>2</a:t>
                      </a:r>
                      <a:endParaRPr lang="en-US" dirty="0"/>
                    </a:p>
                  </a:txBody>
                  <a:tcPr/>
                </a:tc>
                <a:tc>
                  <a:txBody>
                    <a:bodyPr/>
                    <a:lstStyle/>
                    <a:p>
                      <a:r>
                        <a:rPr lang="en-US" dirty="0" smtClean="0"/>
                        <a:t>Fixed capital</a:t>
                      </a:r>
                      <a:endParaRPr lang="en-US" dirty="0"/>
                    </a:p>
                  </a:txBody>
                  <a:tcPr/>
                </a:tc>
                <a:tc>
                  <a:txBody>
                    <a:bodyPr/>
                    <a:lstStyle/>
                    <a:p>
                      <a:endParaRPr lang="en-US" dirty="0"/>
                    </a:p>
                  </a:txBody>
                  <a:tcPr/>
                </a:tc>
              </a:tr>
              <a:tr h="658368">
                <a:tc>
                  <a:txBody>
                    <a:bodyPr/>
                    <a:lstStyle/>
                    <a:p>
                      <a:r>
                        <a:rPr lang="en-US" dirty="0" smtClean="0"/>
                        <a:t>3</a:t>
                      </a:r>
                      <a:endParaRPr lang="en-US" dirty="0"/>
                    </a:p>
                  </a:txBody>
                  <a:tcPr/>
                </a:tc>
                <a:tc>
                  <a:txBody>
                    <a:bodyPr/>
                    <a:lstStyle/>
                    <a:p>
                      <a:r>
                        <a:rPr lang="en-US" dirty="0" smtClean="0"/>
                        <a:t>Working</a:t>
                      </a:r>
                      <a:r>
                        <a:rPr lang="en-US" baseline="0" dirty="0" smtClean="0"/>
                        <a:t> capital for one month</a:t>
                      </a:r>
                      <a:endParaRPr lang="en-US" dirty="0"/>
                    </a:p>
                  </a:txBody>
                  <a:tcPr/>
                </a:tc>
                <a:tc>
                  <a:txBody>
                    <a:bodyPr/>
                    <a:lstStyle/>
                    <a:p>
                      <a:endParaRPr lang="en-US" dirty="0"/>
                    </a:p>
                  </a:txBody>
                  <a:tcPr/>
                </a:tc>
              </a:tr>
            </a:tbl>
          </a:graphicData>
        </a:graphic>
      </p:graphicFrame>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FIXED CAPITAL </a:t>
            </a:r>
            <a:endParaRPr kumimoji="0" lang="en-US"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Land &amp; building  needs for 2 plants is 4000sq-ft </a:t>
            </a:r>
            <a:endParaRPr kumimoji="0" lang="en-US"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Costing will depend on the area of the production plant. </a:t>
            </a:r>
            <a:endParaRPr kumimoji="0" lang="en-US"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pull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FIXED CAPITAL</a:t>
            </a:r>
          </a:p>
        </p:txBody>
      </p:sp>
      <p:graphicFrame>
        <p:nvGraphicFramePr>
          <p:cNvPr id="4" name="Content Placeholder 3"/>
          <p:cNvGraphicFramePr>
            <a:graphicFrameLocks noGrp="1"/>
          </p:cNvGraphicFramePr>
          <p:nvPr>
            <p:ph idx="1"/>
          </p:nvPr>
        </p:nvGraphicFramePr>
        <p:xfrm>
          <a:off x="457200" y="1775191"/>
          <a:ext cx="8229600" cy="462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Main </a:t>
            </a:r>
            <a:r>
              <a:rPr lang="en-US" dirty="0" err="1" smtClean="0"/>
              <a:t>Machinary</a:t>
            </a:r>
            <a:r>
              <a:rPr lang="en-US" dirty="0" smtClean="0"/>
              <a:t> &amp; Equipment </a:t>
            </a:r>
            <a:endParaRPr lang="en-US" dirty="0"/>
          </a:p>
        </p:txBody>
      </p:sp>
      <p:sp>
        <p:nvSpPr>
          <p:cNvPr id="3" name="Content Placeholder 2"/>
          <p:cNvSpPr>
            <a:spLocks noGrp="1"/>
          </p:cNvSpPr>
          <p:nvPr>
            <p:ph idx="1"/>
          </p:nvPr>
        </p:nvSpPr>
        <p:spPr>
          <a:xfrm>
            <a:off x="228600" y="1600200"/>
            <a:ext cx="8686800" cy="4930409"/>
          </a:xfrm>
        </p:spPr>
        <p:txBody>
          <a:bodyPr>
            <a:normAutofit fontScale="40000" lnSpcReduction="20000"/>
          </a:bodyPr>
          <a:lstStyle/>
          <a:p>
            <a:pPr>
              <a:buNone/>
            </a:pPr>
            <a:r>
              <a:rPr lang="en-US" sz="3600" b="1" cap="small" dirty="0" smtClean="0"/>
              <a:t> </a:t>
            </a:r>
            <a:r>
              <a:rPr lang="en-US" sz="3600" b="1" cap="small" dirty="0" smtClean="0"/>
              <a:t> </a:t>
            </a:r>
            <a:endParaRPr lang="en-US" sz="3600" dirty="0" smtClean="0"/>
          </a:p>
          <a:p>
            <a:r>
              <a:rPr lang="en-US" sz="3600" b="1" cap="small" dirty="0" smtClean="0"/>
              <a:t>1) rumbling machine 1hp -                                                                                                                                     </a:t>
            </a:r>
            <a:r>
              <a:rPr lang="en-US" sz="3600" b="1" cap="small" dirty="0" err="1" smtClean="0"/>
              <a:t>rs</a:t>
            </a:r>
            <a:r>
              <a:rPr lang="en-US" sz="3600" b="1" cap="small" dirty="0" smtClean="0"/>
              <a:t> 1,25,000=00</a:t>
            </a:r>
            <a:endParaRPr lang="en-US" sz="3600" dirty="0" smtClean="0"/>
          </a:p>
          <a:p>
            <a:r>
              <a:rPr lang="en-US" sz="3600" b="1" cap="small" dirty="0" smtClean="0"/>
              <a:t>2) extrusion press 60 </a:t>
            </a:r>
            <a:r>
              <a:rPr lang="en-US" sz="3600" b="1" cap="small" dirty="0" err="1" smtClean="0"/>
              <a:t>tonnes</a:t>
            </a:r>
            <a:r>
              <a:rPr lang="en-US" sz="3600" b="1" cap="small" dirty="0" smtClean="0"/>
              <a:t> 7.5 hp + 5hp hopper pump 0.5 hp                                                       </a:t>
            </a:r>
            <a:r>
              <a:rPr lang="en-US" sz="3600" b="1" cap="small" dirty="0" err="1" smtClean="0"/>
              <a:t>rs</a:t>
            </a:r>
            <a:r>
              <a:rPr lang="en-US" sz="3600" b="1" cap="small" dirty="0" smtClean="0"/>
              <a:t> 10,50,000=00</a:t>
            </a:r>
            <a:endParaRPr lang="en-US" sz="3600" dirty="0" smtClean="0"/>
          </a:p>
          <a:p>
            <a:r>
              <a:rPr lang="en-US" sz="3600" b="1" cap="small" dirty="0" smtClean="0"/>
              <a:t>3) extrusion press 200 </a:t>
            </a:r>
            <a:r>
              <a:rPr lang="en-US" sz="3600" b="1" cap="small" dirty="0" err="1" smtClean="0"/>
              <a:t>tonnes</a:t>
            </a:r>
            <a:r>
              <a:rPr lang="en-US" sz="3600" b="1" cap="small" dirty="0" smtClean="0"/>
              <a:t> 15hp +75hp hopper pump 5                                                                  </a:t>
            </a:r>
            <a:r>
              <a:rPr lang="en-US" sz="3600" b="1" cap="small" dirty="0" err="1" smtClean="0"/>
              <a:t>rs</a:t>
            </a:r>
            <a:r>
              <a:rPr lang="en-US" sz="3600" b="1" cap="small" dirty="0" smtClean="0"/>
              <a:t> 15,50,000=00</a:t>
            </a:r>
            <a:endParaRPr lang="en-US" sz="3600" dirty="0" smtClean="0"/>
          </a:p>
          <a:p>
            <a:r>
              <a:rPr lang="en-US" sz="3600" b="1" cap="small" dirty="0" smtClean="0"/>
              <a:t>4) trimming machine 6 station 2hp                                                                                                                   </a:t>
            </a:r>
            <a:r>
              <a:rPr lang="en-US" sz="3600" b="1" cap="small" dirty="0" err="1" smtClean="0"/>
              <a:t>rs</a:t>
            </a:r>
            <a:r>
              <a:rPr lang="en-US" sz="3600" b="1" cap="small" dirty="0" smtClean="0"/>
              <a:t>  6,50,000=00</a:t>
            </a:r>
            <a:endParaRPr lang="en-US" sz="3600" dirty="0" smtClean="0"/>
          </a:p>
          <a:p>
            <a:r>
              <a:rPr lang="en-US" sz="3600" b="1" cap="small" dirty="0" smtClean="0"/>
              <a:t>5) trimming machine 8 station 3 hp                                                                                                                  </a:t>
            </a:r>
            <a:r>
              <a:rPr lang="en-US" sz="3600" b="1" cap="small" dirty="0" err="1" smtClean="0"/>
              <a:t>rs</a:t>
            </a:r>
            <a:r>
              <a:rPr lang="en-US" sz="3600" b="1" cap="small" dirty="0" smtClean="0"/>
              <a:t>  8,50,000=00</a:t>
            </a:r>
            <a:endParaRPr lang="en-US" sz="3600" dirty="0" smtClean="0"/>
          </a:p>
          <a:p>
            <a:r>
              <a:rPr lang="en-US" sz="3600" b="1" cap="small" dirty="0" smtClean="0"/>
              <a:t>6) annealing furnace </a:t>
            </a:r>
            <a:r>
              <a:rPr lang="en-US" sz="3600" b="1" cap="small" dirty="0" err="1" smtClean="0"/>
              <a:t>converyor</a:t>
            </a:r>
            <a:r>
              <a:rPr lang="en-US" sz="3600" b="1" cap="small" dirty="0" smtClean="0"/>
              <a:t> </a:t>
            </a:r>
            <a:r>
              <a:rPr lang="en-US" sz="3600" b="1" cap="small" dirty="0" err="1" smtClean="0"/>
              <a:t>ss</a:t>
            </a:r>
            <a:r>
              <a:rPr lang="en-US" sz="3600" b="1" cap="small" dirty="0" smtClean="0"/>
              <a:t> type 10" </a:t>
            </a:r>
            <a:r>
              <a:rPr lang="en-US" sz="3600" b="1" cap="small" dirty="0" err="1" smtClean="0"/>
              <a:t>conveyour</a:t>
            </a:r>
            <a:r>
              <a:rPr lang="en-US" sz="3600" b="1" cap="small" dirty="0" smtClean="0"/>
              <a:t> 9 </a:t>
            </a:r>
            <a:r>
              <a:rPr lang="en-US" sz="3600" b="1" cap="small" dirty="0" err="1" smtClean="0"/>
              <a:t>kw</a:t>
            </a:r>
            <a:r>
              <a:rPr lang="en-US" sz="3600" b="1" cap="small" dirty="0" smtClean="0"/>
              <a:t> 450°temp                                    </a:t>
            </a:r>
            <a:r>
              <a:rPr lang="en-US" sz="3600" b="1" cap="small" dirty="0" err="1" smtClean="0"/>
              <a:t>rs</a:t>
            </a:r>
            <a:r>
              <a:rPr lang="en-US" sz="3600" b="1" cap="small" dirty="0" smtClean="0"/>
              <a:t>  2,50,000=00</a:t>
            </a:r>
            <a:endParaRPr lang="en-US" sz="3600" dirty="0" smtClean="0"/>
          </a:p>
          <a:p>
            <a:r>
              <a:rPr lang="en-US" sz="3600" b="1" cap="small" dirty="0" smtClean="0"/>
              <a:t>7) annealing furnace </a:t>
            </a:r>
            <a:r>
              <a:rPr lang="en-US" sz="3600" b="1" cap="small" dirty="0" err="1" smtClean="0"/>
              <a:t>conveyour</a:t>
            </a:r>
            <a:r>
              <a:rPr lang="en-US" sz="3600" b="1" cap="small" dirty="0" smtClean="0"/>
              <a:t> </a:t>
            </a:r>
            <a:r>
              <a:rPr lang="en-US" sz="3600" b="1" cap="small" dirty="0" err="1" smtClean="0"/>
              <a:t>ss</a:t>
            </a:r>
            <a:r>
              <a:rPr lang="en-US" sz="3600" b="1" cap="small" dirty="0" smtClean="0"/>
              <a:t> type 18" conveyor 12 </a:t>
            </a:r>
            <a:r>
              <a:rPr lang="en-US" sz="3600" b="1" cap="small" dirty="0" err="1" smtClean="0"/>
              <a:t>kw</a:t>
            </a:r>
            <a:r>
              <a:rPr lang="en-US" sz="3600" b="1" cap="small" dirty="0" smtClean="0"/>
              <a:t> 450° temp                                    </a:t>
            </a:r>
            <a:r>
              <a:rPr lang="en-US" sz="3600" b="1" cap="small" dirty="0" err="1" smtClean="0"/>
              <a:t>rs</a:t>
            </a:r>
            <a:r>
              <a:rPr lang="en-US" sz="3600" b="1" cap="small" dirty="0" smtClean="0"/>
              <a:t>  3,75,000=00</a:t>
            </a:r>
            <a:endParaRPr lang="en-US" sz="3600" dirty="0" smtClean="0"/>
          </a:p>
          <a:p>
            <a:r>
              <a:rPr lang="en-US" sz="3600" b="1" cap="small" dirty="0" smtClean="0"/>
              <a:t>8) base coating machine with auto feed 2hp motor 8 station                                                             </a:t>
            </a:r>
            <a:r>
              <a:rPr lang="en-US" sz="3600" b="1" cap="small" dirty="0" err="1" smtClean="0"/>
              <a:t>rs</a:t>
            </a:r>
            <a:r>
              <a:rPr lang="en-US" sz="3600" b="1" cap="small" dirty="0" smtClean="0"/>
              <a:t> 6,25,000=00</a:t>
            </a:r>
            <a:endParaRPr lang="en-US" sz="3600" dirty="0" smtClean="0"/>
          </a:p>
          <a:p>
            <a:r>
              <a:rPr lang="en-US" sz="3600" b="1" cap="small" dirty="0" smtClean="0"/>
              <a:t>9) four color offset printing machine 8 station 3hp                                                                            rs10,50,000=00</a:t>
            </a:r>
            <a:endParaRPr lang="en-US" sz="3600" dirty="0" smtClean="0"/>
          </a:p>
          <a:p>
            <a:r>
              <a:rPr lang="en-US" sz="3600" b="1" cap="small" dirty="0" smtClean="0"/>
              <a:t>10) drying oven 2 10.5 </a:t>
            </a:r>
            <a:r>
              <a:rPr lang="en-US" sz="3600" b="1" cap="small" dirty="0" err="1" smtClean="0"/>
              <a:t>kw</a:t>
            </a:r>
            <a:r>
              <a:rPr lang="en-US" sz="3600" b="1" cap="small" dirty="0" smtClean="0"/>
              <a:t> coating printing 9kw 1 hp each over 5hp blower                            </a:t>
            </a:r>
            <a:r>
              <a:rPr lang="en-US" sz="3600" b="1" cap="small" dirty="0" err="1" smtClean="0"/>
              <a:t>rs</a:t>
            </a:r>
            <a:r>
              <a:rPr lang="en-US" sz="3600" b="1" cap="small" dirty="0" smtClean="0"/>
              <a:t> 6,50,000=00</a:t>
            </a:r>
            <a:endParaRPr lang="en-US" sz="3600" dirty="0" smtClean="0"/>
          </a:p>
          <a:p>
            <a:r>
              <a:rPr lang="en-US" sz="3600" b="1" cap="small" dirty="0" smtClean="0"/>
              <a:t>11) lacquering machine 16station 1hp+1hp 1.5 </a:t>
            </a:r>
            <a:r>
              <a:rPr lang="en-US" sz="3600" b="1" cap="small" dirty="0" err="1" smtClean="0"/>
              <a:t>kw</a:t>
            </a:r>
            <a:r>
              <a:rPr lang="en-US" sz="3600" b="1" cap="small" dirty="0" smtClean="0"/>
              <a:t>                                                                                 </a:t>
            </a:r>
            <a:r>
              <a:rPr lang="en-US" sz="3600" b="1" cap="small" dirty="0" err="1" smtClean="0"/>
              <a:t>rs</a:t>
            </a:r>
            <a:r>
              <a:rPr lang="en-US" sz="3600" b="1" cap="small" dirty="0" smtClean="0"/>
              <a:t> 5,00,000=00</a:t>
            </a:r>
            <a:endParaRPr lang="en-US" sz="3600" dirty="0" smtClean="0"/>
          </a:p>
          <a:p>
            <a:r>
              <a:rPr lang="en-US" sz="3600" b="1" cap="small" dirty="0" smtClean="0"/>
              <a:t>12) lacquering machine 32station 2hp 1hp+1hp.1.5kw                                                                           </a:t>
            </a:r>
            <a:r>
              <a:rPr lang="en-US" sz="3600" b="1" cap="small" dirty="0" err="1" smtClean="0"/>
              <a:t>rs</a:t>
            </a:r>
            <a:r>
              <a:rPr lang="en-US" sz="3600" b="1" cap="small" dirty="0" smtClean="0"/>
              <a:t> 8,00,000=00</a:t>
            </a:r>
            <a:endParaRPr lang="en-US" sz="3600" dirty="0" smtClean="0"/>
          </a:p>
          <a:p>
            <a:r>
              <a:rPr lang="en-US" sz="3600" b="1" cap="small" dirty="0" smtClean="0"/>
              <a:t>13) lacquering machine 12station auto feed horizontal type &amp; take out 2 hp +1hp              </a:t>
            </a:r>
            <a:r>
              <a:rPr lang="en-US" sz="3600" b="1" cap="small" dirty="0" err="1" smtClean="0"/>
              <a:t>rs</a:t>
            </a:r>
            <a:r>
              <a:rPr lang="en-US" sz="3600" b="1" cap="small" dirty="0" smtClean="0"/>
              <a:t> 8,50,000=00</a:t>
            </a:r>
            <a:endParaRPr lang="en-US" sz="3600" dirty="0" smtClean="0"/>
          </a:p>
          <a:p>
            <a:r>
              <a:rPr lang="en-US" sz="3600" b="1" cap="small" dirty="0" smtClean="0"/>
              <a:t>14) lacquering oven 10" </a:t>
            </a:r>
            <a:r>
              <a:rPr lang="en-US" sz="3600" b="1" cap="small" dirty="0" err="1" smtClean="0"/>
              <a:t>ss</a:t>
            </a:r>
            <a:r>
              <a:rPr lang="en-US" sz="3600" b="1" cap="small" dirty="0" smtClean="0"/>
              <a:t> conveyor 250° 1hp 12kw 5 </a:t>
            </a:r>
            <a:r>
              <a:rPr lang="en-US" sz="3600" b="1" cap="small" dirty="0" err="1" smtClean="0"/>
              <a:t>hp.Blower</a:t>
            </a:r>
            <a:r>
              <a:rPr lang="en-US" sz="3600" b="1" cap="small" dirty="0" smtClean="0"/>
              <a:t>                                                 </a:t>
            </a:r>
            <a:r>
              <a:rPr lang="en-US" sz="3600" b="1" cap="small" dirty="0" err="1" smtClean="0"/>
              <a:t>rs</a:t>
            </a:r>
            <a:r>
              <a:rPr lang="en-US" sz="3600" b="1" cap="small" dirty="0" smtClean="0"/>
              <a:t> 3,50,000=00</a:t>
            </a:r>
            <a:endParaRPr lang="en-US" sz="3600" dirty="0" smtClean="0"/>
          </a:p>
          <a:p>
            <a:r>
              <a:rPr lang="en-US" sz="3600" b="1" cap="small" dirty="0" smtClean="0"/>
              <a:t>15) latex machine 1hp 5hp 1hp                                                                                                                            </a:t>
            </a:r>
            <a:r>
              <a:rPr lang="en-US" sz="3600" b="1" cap="small" dirty="0" err="1" smtClean="0"/>
              <a:t>rs</a:t>
            </a:r>
            <a:r>
              <a:rPr lang="en-US" sz="3600" b="1" cap="small" dirty="0" smtClean="0"/>
              <a:t> 2,50,000=00</a:t>
            </a:r>
            <a:endParaRPr lang="en-US" sz="3600" dirty="0" smtClean="0"/>
          </a:p>
          <a:p>
            <a:r>
              <a:rPr lang="en-US" sz="3600" b="1" cap="small" dirty="0" smtClean="0"/>
              <a:t>16)latex oven 9" conveyor 1hp 3kw                                                                                                             </a:t>
            </a:r>
            <a:r>
              <a:rPr lang="en-US" sz="3600" b="1" cap="small" dirty="0" err="1" smtClean="0"/>
              <a:t>rs</a:t>
            </a:r>
            <a:r>
              <a:rPr lang="en-US" sz="3600" b="1" cap="small" dirty="0" smtClean="0"/>
              <a:t> 1,25,000=00</a:t>
            </a:r>
            <a:endParaRPr lang="en-US" sz="3600" dirty="0" smtClean="0"/>
          </a:p>
          <a:p>
            <a:r>
              <a:rPr lang="en-US" sz="3600" b="1" cap="small" dirty="0" smtClean="0"/>
              <a:t>17) die polishing machine 0.75hp                                                                                                                      </a:t>
            </a:r>
            <a:r>
              <a:rPr lang="en-US" sz="3600" b="1" cap="small" dirty="0" err="1" smtClean="0"/>
              <a:t>rs</a:t>
            </a:r>
            <a:r>
              <a:rPr lang="en-US" sz="3600" b="1" cap="small" dirty="0" smtClean="0"/>
              <a:t>  .45,000=00</a:t>
            </a:r>
          </a:p>
          <a:p>
            <a:pPr>
              <a:buNone/>
            </a:pPr>
            <a:endParaRPr lang="en-US" sz="3600" b="1" cap="small" dirty="0" smtClean="0"/>
          </a:p>
          <a:p>
            <a:pPr>
              <a:buNone/>
            </a:pPr>
            <a:r>
              <a:rPr lang="en-US" sz="3600" b="1" cap="small" dirty="0" smtClean="0"/>
              <a:t>  </a:t>
            </a:r>
            <a:endParaRPr lang="en-US" sz="3600" dirty="0" smtClean="0"/>
          </a:p>
          <a:p>
            <a:r>
              <a:rPr lang="en-US" sz="3600" b="1" cap="small" dirty="0" smtClean="0"/>
              <a:t>Total                                                                                                                                                                               rs80,70,000=0</a:t>
            </a:r>
            <a:endParaRPr lang="en-US" sz="3600" dirty="0" smtClean="0"/>
          </a:p>
          <a:p>
            <a:pPr>
              <a:lnSpc>
                <a:spcPct val="120000"/>
              </a:lnSpc>
            </a:pPr>
            <a:endParaRPr lang="en-US" sz="35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Salaries &amp; Wages </a:t>
            </a:r>
            <a:endParaRPr lang="en-US" dirty="0"/>
          </a:p>
        </p:txBody>
      </p:sp>
      <p:graphicFrame>
        <p:nvGraphicFramePr>
          <p:cNvPr id="4" name="Content Placeholder 3"/>
          <p:cNvGraphicFramePr>
            <a:graphicFrameLocks noGrp="1"/>
          </p:cNvGraphicFramePr>
          <p:nvPr>
            <p:ph idx="1"/>
          </p:nvPr>
        </p:nvGraphicFramePr>
        <p:xfrm>
          <a:off x="914399" y="1905000"/>
          <a:ext cx="7848600" cy="3503295"/>
        </p:xfrm>
        <a:graphic>
          <a:graphicData uri="http://schemas.openxmlformats.org/drawingml/2006/table">
            <a:tbl>
              <a:tblPr firstRow="1" bandRow="1">
                <a:tableStyleId>{5C22544A-7EE6-4342-B048-85BDC9FD1C3A}</a:tableStyleId>
              </a:tblPr>
              <a:tblGrid>
                <a:gridCol w="914400"/>
                <a:gridCol w="4572000"/>
                <a:gridCol w="2362200"/>
              </a:tblGrid>
              <a:tr h="370840">
                <a:tc>
                  <a:txBody>
                    <a:bodyPr/>
                    <a:lstStyle/>
                    <a:p>
                      <a:r>
                        <a:rPr lang="en-US" dirty="0" err="1" smtClean="0"/>
                        <a:t>Sr</a:t>
                      </a:r>
                      <a:r>
                        <a:rPr lang="en-US" dirty="0" smtClean="0"/>
                        <a:t> no</a:t>
                      </a:r>
                      <a:endParaRPr lang="en-US" dirty="0"/>
                    </a:p>
                  </a:txBody>
                  <a:tcPr/>
                </a:tc>
                <a:tc>
                  <a:txBody>
                    <a:bodyPr/>
                    <a:lstStyle/>
                    <a:p>
                      <a:r>
                        <a:rPr lang="en-US" dirty="0" smtClean="0"/>
                        <a:t>Description</a:t>
                      </a:r>
                      <a:endParaRPr lang="en-US" dirty="0"/>
                    </a:p>
                  </a:txBody>
                  <a:tcPr/>
                </a:tc>
                <a:tc>
                  <a:txBody>
                    <a:bodyPr/>
                    <a:lstStyle/>
                    <a:p>
                      <a:r>
                        <a:rPr lang="en-US" dirty="0" smtClean="0"/>
                        <a:t>Amount </a:t>
                      </a:r>
                    </a:p>
                  </a:txBody>
                  <a:tcPr/>
                </a:tc>
              </a:tr>
              <a:tr h="368935">
                <a:tc>
                  <a:txBody>
                    <a:bodyPr/>
                    <a:lstStyle/>
                    <a:p>
                      <a:r>
                        <a:rPr lang="en-US" dirty="0" smtClean="0"/>
                        <a:t>1</a:t>
                      </a:r>
                      <a:endParaRPr lang="en-US" dirty="0"/>
                    </a:p>
                  </a:txBody>
                  <a:tcPr/>
                </a:tc>
                <a:tc>
                  <a:txBody>
                    <a:bodyPr/>
                    <a:lstStyle/>
                    <a:p>
                      <a:r>
                        <a:rPr kumimoji="0" lang="en-US" sz="1800" b="1" kern="1200" cap="small" dirty="0" smtClean="0">
                          <a:solidFill>
                            <a:schemeClr val="dk1"/>
                          </a:solidFill>
                          <a:latin typeface="+mn-lt"/>
                          <a:ea typeface="+mn-ea"/>
                          <a:cs typeface="+mn-cs"/>
                        </a:rPr>
                        <a:t>Press+ Trimming Setter</a:t>
                      </a:r>
                      <a:endParaRPr lang="en-US" dirty="0"/>
                    </a:p>
                  </a:txBody>
                  <a:tcPr/>
                </a:tc>
                <a:tc>
                  <a:txBody>
                    <a:bodyPr/>
                    <a:lstStyle/>
                    <a:p>
                      <a:r>
                        <a:rPr kumimoji="0" lang="en-US" sz="1800" b="1" kern="1200" cap="small" dirty="0" smtClean="0">
                          <a:solidFill>
                            <a:schemeClr val="dk1"/>
                          </a:solidFill>
                          <a:latin typeface="+mn-lt"/>
                          <a:ea typeface="+mn-ea"/>
                          <a:cs typeface="+mn-cs"/>
                        </a:rPr>
                        <a:t>20000/-</a:t>
                      </a:r>
                      <a:endParaRPr lang="en-US" dirty="0" smtClean="0"/>
                    </a:p>
                  </a:txBody>
                  <a:tcPr/>
                </a:tc>
              </a:tr>
              <a:tr h="370840">
                <a:tc>
                  <a:txBody>
                    <a:bodyPr/>
                    <a:lstStyle/>
                    <a:p>
                      <a:r>
                        <a:rPr lang="en-US" dirty="0" smtClean="0"/>
                        <a:t>2</a:t>
                      </a:r>
                      <a:endParaRPr lang="en-US" dirty="0"/>
                    </a:p>
                  </a:txBody>
                  <a:tcPr/>
                </a:tc>
                <a:tc>
                  <a:txBody>
                    <a:bodyPr/>
                    <a:lstStyle/>
                    <a:p>
                      <a:r>
                        <a:rPr kumimoji="0" lang="en-US" sz="1800" b="1" kern="1200" cap="small" dirty="0" smtClean="0">
                          <a:solidFill>
                            <a:schemeClr val="dk1"/>
                          </a:solidFill>
                          <a:latin typeface="+mn-lt"/>
                          <a:ea typeface="+mn-ea"/>
                          <a:cs typeface="+mn-cs"/>
                        </a:rPr>
                        <a:t>Printing Setter </a:t>
                      </a:r>
                      <a:endParaRPr lang="en-US" dirty="0"/>
                    </a:p>
                  </a:txBody>
                  <a:tcPr/>
                </a:tc>
                <a:tc>
                  <a:txBody>
                    <a:bodyPr/>
                    <a:lstStyle/>
                    <a:p>
                      <a:r>
                        <a:rPr kumimoji="0" lang="en-US" sz="1800" b="1" kern="1200" cap="small" dirty="0" smtClean="0">
                          <a:solidFill>
                            <a:schemeClr val="dk1"/>
                          </a:solidFill>
                          <a:latin typeface="+mn-lt"/>
                          <a:ea typeface="+mn-ea"/>
                          <a:cs typeface="+mn-cs"/>
                        </a:rPr>
                        <a:t>20000/-</a:t>
                      </a:r>
                      <a:endParaRPr lang="en-US" dirty="0"/>
                    </a:p>
                  </a:txBody>
                  <a:tcPr/>
                </a:tc>
              </a:tr>
              <a:tr h="370840">
                <a:tc>
                  <a:txBody>
                    <a:bodyPr/>
                    <a:lstStyle/>
                    <a:p>
                      <a:r>
                        <a:rPr lang="en-US" dirty="0" smtClean="0"/>
                        <a:t>3</a:t>
                      </a:r>
                      <a:endParaRPr lang="en-US" dirty="0"/>
                    </a:p>
                  </a:txBody>
                  <a:tcPr/>
                </a:tc>
                <a:tc>
                  <a:txBody>
                    <a:bodyPr/>
                    <a:lstStyle/>
                    <a:p>
                      <a:r>
                        <a:rPr kumimoji="0" lang="en-US" sz="1800" b="1" kern="1200" cap="small" dirty="0" smtClean="0">
                          <a:solidFill>
                            <a:schemeClr val="dk1"/>
                          </a:solidFill>
                          <a:latin typeface="+mn-lt"/>
                          <a:ea typeface="+mn-ea"/>
                          <a:cs typeface="+mn-cs"/>
                        </a:rPr>
                        <a:t>Lacquer Setter </a:t>
                      </a:r>
                      <a:endParaRPr lang="en-US" dirty="0"/>
                    </a:p>
                  </a:txBody>
                  <a:tcPr/>
                </a:tc>
                <a:tc>
                  <a:txBody>
                    <a:bodyPr/>
                    <a:lstStyle/>
                    <a:p>
                      <a:r>
                        <a:rPr kumimoji="0" lang="en-US" sz="1800" b="1" kern="1200" cap="small" dirty="0" smtClean="0">
                          <a:solidFill>
                            <a:schemeClr val="dk1"/>
                          </a:solidFill>
                          <a:latin typeface="+mn-lt"/>
                          <a:ea typeface="+mn-ea"/>
                          <a:cs typeface="+mn-cs"/>
                        </a:rPr>
                        <a:t>20000/-</a:t>
                      </a:r>
                      <a:endParaRPr lang="en-US" dirty="0"/>
                    </a:p>
                  </a:txBody>
                  <a:tcPr/>
                </a:tc>
              </a:tr>
              <a:tr h="370840">
                <a:tc>
                  <a:txBody>
                    <a:bodyPr/>
                    <a:lstStyle/>
                    <a:p>
                      <a:r>
                        <a:rPr lang="en-US" dirty="0" smtClean="0"/>
                        <a:t>4</a:t>
                      </a:r>
                      <a:endParaRPr lang="en-US" dirty="0"/>
                    </a:p>
                  </a:txBody>
                  <a:tcPr/>
                </a:tc>
                <a:tc>
                  <a:txBody>
                    <a:bodyPr/>
                    <a:lstStyle/>
                    <a:p>
                      <a:r>
                        <a:rPr kumimoji="0" lang="en-US" sz="1800" b="1" kern="1200" cap="small" dirty="0" smtClean="0">
                          <a:solidFill>
                            <a:schemeClr val="dk1"/>
                          </a:solidFill>
                          <a:latin typeface="+mn-lt"/>
                          <a:ea typeface="+mn-ea"/>
                          <a:cs typeface="+mn-cs"/>
                        </a:rPr>
                        <a:t>Latex Setter</a:t>
                      </a:r>
                      <a:endParaRPr lang="en-US" dirty="0"/>
                    </a:p>
                  </a:txBody>
                  <a:tcPr/>
                </a:tc>
                <a:tc>
                  <a:txBody>
                    <a:bodyPr/>
                    <a:lstStyle/>
                    <a:p>
                      <a:r>
                        <a:rPr kumimoji="0" lang="en-US" sz="1800" b="1" kern="1200" cap="small" dirty="0" smtClean="0">
                          <a:solidFill>
                            <a:schemeClr val="dk1"/>
                          </a:solidFill>
                          <a:latin typeface="+mn-lt"/>
                          <a:ea typeface="+mn-ea"/>
                          <a:cs typeface="+mn-cs"/>
                        </a:rPr>
                        <a:t>20000/-</a:t>
                      </a:r>
                      <a:endParaRPr lang="en-US" dirty="0"/>
                    </a:p>
                  </a:txBody>
                  <a:tcPr/>
                </a:tc>
              </a:tr>
              <a:tr h="370840">
                <a:tc>
                  <a:txBody>
                    <a:bodyPr/>
                    <a:lstStyle/>
                    <a:p>
                      <a:r>
                        <a:rPr lang="en-US" dirty="0" smtClean="0"/>
                        <a:t>5</a:t>
                      </a:r>
                      <a:endParaRPr lang="en-US" dirty="0"/>
                    </a:p>
                  </a:txBody>
                  <a:tcPr/>
                </a:tc>
                <a:tc>
                  <a:txBody>
                    <a:bodyPr/>
                    <a:lstStyle/>
                    <a:p>
                      <a:r>
                        <a:rPr kumimoji="0" lang="en-US" sz="1800" b="1" kern="1200" cap="small" dirty="0" smtClean="0">
                          <a:solidFill>
                            <a:schemeClr val="dk1"/>
                          </a:solidFill>
                          <a:latin typeface="+mn-lt"/>
                          <a:ea typeface="+mn-ea"/>
                          <a:cs typeface="+mn-cs"/>
                        </a:rPr>
                        <a:t>Tool Drum Setter </a:t>
                      </a:r>
                      <a:endParaRPr lang="en-US" dirty="0"/>
                    </a:p>
                  </a:txBody>
                  <a:tcPr/>
                </a:tc>
                <a:tc>
                  <a:txBody>
                    <a:bodyPr/>
                    <a:lstStyle/>
                    <a:p>
                      <a:r>
                        <a:rPr kumimoji="0" lang="en-US" sz="1800" b="1" kern="1200" cap="small" dirty="0" smtClean="0">
                          <a:solidFill>
                            <a:schemeClr val="dk1"/>
                          </a:solidFill>
                          <a:latin typeface="+mn-lt"/>
                          <a:ea typeface="+mn-ea"/>
                          <a:cs typeface="+mn-cs"/>
                        </a:rPr>
                        <a:t>20000/-</a:t>
                      </a:r>
                      <a:endParaRPr lang="en-US" dirty="0"/>
                    </a:p>
                  </a:txBody>
                  <a:tcPr/>
                </a:tc>
              </a:tr>
              <a:tr h="370840">
                <a:tc>
                  <a:txBody>
                    <a:bodyPr/>
                    <a:lstStyle/>
                    <a:p>
                      <a:r>
                        <a:rPr lang="en-US" dirty="0" smtClean="0"/>
                        <a:t>6</a:t>
                      </a:r>
                      <a:endParaRPr lang="en-US" dirty="0"/>
                    </a:p>
                  </a:txBody>
                  <a:tcPr/>
                </a:tc>
                <a:tc>
                  <a:txBody>
                    <a:bodyPr/>
                    <a:lstStyle/>
                    <a:p>
                      <a:r>
                        <a:rPr kumimoji="0" lang="en-US" sz="1800" b="1" kern="1200" cap="small" dirty="0" smtClean="0">
                          <a:solidFill>
                            <a:schemeClr val="dk1"/>
                          </a:solidFill>
                          <a:latin typeface="+mn-lt"/>
                          <a:ea typeface="+mn-ea"/>
                          <a:cs typeface="+mn-cs"/>
                        </a:rPr>
                        <a:t>Operating manpower  5 in all </a:t>
                      </a:r>
                      <a:endParaRPr lang="en-US" dirty="0"/>
                    </a:p>
                  </a:txBody>
                  <a:tcPr/>
                </a:tc>
                <a:tc>
                  <a:txBody>
                    <a:bodyPr/>
                    <a:lstStyle/>
                    <a:p>
                      <a:r>
                        <a:rPr kumimoji="0" lang="en-US" sz="1800" b="1" kern="1200" cap="small" dirty="0" smtClean="0">
                          <a:solidFill>
                            <a:schemeClr val="dk1"/>
                          </a:solidFill>
                          <a:latin typeface="+mn-lt"/>
                          <a:ea typeface="+mn-ea"/>
                          <a:cs typeface="+mn-cs"/>
                        </a:rPr>
                        <a:t>300-400/- per day </a:t>
                      </a:r>
                      <a:endParaRPr kumimoji="0" lang="en-US" sz="1800" kern="1200" dirty="0" smtClean="0">
                        <a:solidFill>
                          <a:schemeClr val="dk1"/>
                        </a:solidFill>
                        <a:latin typeface="+mn-lt"/>
                        <a:ea typeface="+mn-ea"/>
                        <a:cs typeface="+mn-cs"/>
                      </a:endParaRPr>
                    </a:p>
                    <a:p>
                      <a:r>
                        <a:rPr kumimoji="0" lang="en-US" sz="1800" b="1" kern="1200" cap="small" dirty="0" smtClean="0">
                          <a:solidFill>
                            <a:schemeClr val="dk1"/>
                          </a:solidFill>
                          <a:latin typeface="+mn-lt"/>
                          <a:ea typeface="+mn-ea"/>
                          <a:cs typeface="+mn-cs"/>
                        </a:rPr>
                        <a:t>2000/- in all  per day </a:t>
                      </a:r>
                      <a:endParaRPr lang="en-US" dirty="0"/>
                    </a:p>
                  </a:txBody>
                  <a:tcPr/>
                </a:tc>
              </a:tr>
              <a:tr h="370840">
                <a:tc>
                  <a:txBody>
                    <a:bodyPr/>
                    <a:lstStyle/>
                    <a:p>
                      <a:r>
                        <a:rPr lang="en-US" dirty="0" smtClean="0"/>
                        <a:t>7</a:t>
                      </a:r>
                      <a:endParaRPr lang="en-US" dirty="0"/>
                    </a:p>
                  </a:txBody>
                  <a:tcPr/>
                </a:tc>
                <a:tc>
                  <a:txBody>
                    <a:bodyPr/>
                    <a:lstStyle/>
                    <a:p>
                      <a:r>
                        <a:rPr kumimoji="0" lang="en-US" sz="1800" b="1" kern="1200" cap="small" dirty="0" err="1" smtClean="0">
                          <a:solidFill>
                            <a:schemeClr val="dk1"/>
                          </a:solidFill>
                          <a:latin typeface="+mn-lt"/>
                          <a:ea typeface="+mn-ea"/>
                          <a:cs typeface="+mn-cs"/>
                        </a:rPr>
                        <a:t>Labour</a:t>
                      </a:r>
                      <a:r>
                        <a:rPr kumimoji="0" lang="en-US" sz="1800" b="1" kern="1200" cap="small" dirty="0" smtClean="0">
                          <a:solidFill>
                            <a:schemeClr val="dk1"/>
                          </a:solidFill>
                          <a:latin typeface="+mn-lt"/>
                          <a:ea typeface="+mn-ea"/>
                          <a:cs typeface="+mn-cs"/>
                        </a:rPr>
                        <a:t> 6 in all for packaging raw material etc </a:t>
                      </a:r>
                      <a:endParaRPr lang="en-US" dirty="0"/>
                    </a:p>
                  </a:txBody>
                  <a:tcPr/>
                </a:tc>
                <a:tc>
                  <a:txBody>
                    <a:bodyPr/>
                    <a:lstStyle/>
                    <a:p>
                      <a:r>
                        <a:rPr kumimoji="0" lang="en-US" sz="1800" b="1" kern="1200" cap="small" dirty="0" smtClean="0">
                          <a:solidFill>
                            <a:schemeClr val="dk1"/>
                          </a:solidFill>
                          <a:latin typeface="+mn-lt"/>
                          <a:ea typeface="+mn-ea"/>
                          <a:cs typeface="+mn-cs"/>
                        </a:rPr>
                        <a:t>300 per day </a:t>
                      </a:r>
                      <a:endParaRPr kumimoji="0" lang="en-US" sz="1800" kern="1200" dirty="0" smtClean="0">
                        <a:solidFill>
                          <a:schemeClr val="dk1"/>
                        </a:solidFill>
                        <a:latin typeface="+mn-lt"/>
                        <a:ea typeface="+mn-ea"/>
                        <a:cs typeface="+mn-cs"/>
                      </a:endParaRPr>
                    </a:p>
                    <a:p>
                      <a:r>
                        <a:rPr kumimoji="0" lang="en-US" sz="1800" b="1" kern="1200" cap="small" dirty="0" smtClean="0">
                          <a:solidFill>
                            <a:schemeClr val="dk1"/>
                          </a:solidFill>
                          <a:latin typeface="+mn-lt"/>
                          <a:ea typeface="+mn-ea"/>
                          <a:cs typeface="+mn-cs"/>
                        </a:rPr>
                        <a:t>900/- in all per day </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Raw Material 	</a:t>
            </a:r>
            <a:endParaRPr lang="en-US" dirty="0"/>
          </a:p>
        </p:txBody>
      </p:sp>
      <p:graphicFrame>
        <p:nvGraphicFramePr>
          <p:cNvPr id="4" name="Content Placeholder 3"/>
          <p:cNvGraphicFramePr>
            <a:graphicFrameLocks noGrp="1"/>
          </p:cNvGraphicFramePr>
          <p:nvPr>
            <p:ph idx="1"/>
          </p:nvPr>
        </p:nvGraphicFramePr>
        <p:xfrm>
          <a:off x="990600" y="2438400"/>
          <a:ext cx="7239000" cy="2926080"/>
        </p:xfrm>
        <a:graphic>
          <a:graphicData uri="http://schemas.openxmlformats.org/drawingml/2006/table">
            <a:tbl>
              <a:tblPr firstRow="1" bandRow="1">
                <a:tableStyleId>{5C22544A-7EE6-4342-B048-85BDC9FD1C3A}</a:tableStyleId>
              </a:tblPr>
              <a:tblGrid>
                <a:gridCol w="773097"/>
                <a:gridCol w="4216893"/>
                <a:gridCol w="2249010"/>
              </a:tblGrid>
              <a:tr h="352425">
                <a:tc>
                  <a:txBody>
                    <a:bodyPr/>
                    <a:lstStyle/>
                    <a:p>
                      <a:r>
                        <a:rPr lang="en-US" dirty="0" err="1" smtClean="0"/>
                        <a:t>Sr</a:t>
                      </a:r>
                      <a:r>
                        <a:rPr lang="en-US" dirty="0" smtClean="0"/>
                        <a:t> no</a:t>
                      </a:r>
                      <a:endParaRPr lang="en-US" dirty="0"/>
                    </a:p>
                  </a:txBody>
                  <a:tcPr/>
                </a:tc>
                <a:tc>
                  <a:txBody>
                    <a:bodyPr/>
                    <a:lstStyle/>
                    <a:p>
                      <a:r>
                        <a:rPr lang="en-US" dirty="0" smtClean="0"/>
                        <a:t>Description</a:t>
                      </a:r>
                      <a:endParaRPr lang="en-US" dirty="0"/>
                    </a:p>
                  </a:txBody>
                  <a:tcPr/>
                </a:tc>
                <a:tc>
                  <a:txBody>
                    <a:bodyPr/>
                    <a:lstStyle/>
                    <a:p>
                      <a:r>
                        <a:rPr lang="en-US" dirty="0" smtClean="0"/>
                        <a:t>Amount </a:t>
                      </a:r>
                      <a:endParaRPr lang="en-US" dirty="0"/>
                    </a:p>
                  </a:txBody>
                  <a:tcPr/>
                </a:tc>
              </a:tr>
              <a:tr h="352425">
                <a:tc>
                  <a:txBody>
                    <a:bodyPr/>
                    <a:lstStyle/>
                    <a:p>
                      <a:r>
                        <a:rPr lang="en-US" dirty="0" smtClean="0"/>
                        <a:t>1</a:t>
                      </a:r>
                      <a:endParaRPr lang="en-US" dirty="0"/>
                    </a:p>
                  </a:txBody>
                  <a:tcPr/>
                </a:tc>
                <a:tc>
                  <a:txBody>
                    <a:bodyPr/>
                    <a:lstStyle/>
                    <a:p>
                      <a:r>
                        <a:rPr lang="en-US" dirty="0" smtClean="0"/>
                        <a:t>Slug</a:t>
                      </a:r>
                      <a:endParaRPr lang="en-US" dirty="0"/>
                    </a:p>
                  </a:txBody>
                  <a:tcPr/>
                </a:tc>
                <a:tc>
                  <a:txBody>
                    <a:bodyPr/>
                    <a:lstStyle/>
                    <a:p>
                      <a:r>
                        <a:rPr lang="en-US" dirty="0" smtClean="0"/>
                        <a:t>200/- per kg </a:t>
                      </a:r>
                      <a:endParaRPr lang="en-US" dirty="0"/>
                    </a:p>
                  </a:txBody>
                  <a:tcPr/>
                </a:tc>
              </a:tr>
              <a:tr h="352425">
                <a:tc>
                  <a:txBody>
                    <a:bodyPr/>
                    <a:lstStyle/>
                    <a:p>
                      <a:r>
                        <a:rPr lang="en-US" dirty="0" smtClean="0"/>
                        <a:t>2</a:t>
                      </a:r>
                      <a:endParaRPr lang="en-US" dirty="0"/>
                    </a:p>
                  </a:txBody>
                  <a:tcPr/>
                </a:tc>
                <a:tc>
                  <a:txBody>
                    <a:bodyPr/>
                    <a:lstStyle/>
                    <a:p>
                      <a:r>
                        <a:rPr lang="en-US" dirty="0" smtClean="0"/>
                        <a:t>Dye</a:t>
                      </a:r>
                      <a:endParaRPr lang="en-US" dirty="0"/>
                    </a:p>
                  </a:txBody>
                  <a:tcPr/>
                </a:tc>
                <a:tc>
                  <a:txBody>
                    <a:bodyPr/>
                    <a:lstStyle/>
                    <a:p>
                      <a:endParaRPr lang="en-US"/>
                    </a:p>
                  </a:txBody>
                  <a:tcPr/>
                </a:tc>
              </a:tr>
              <a:tr h="352425">
                <a:tc>
                  <a:txBody>
                    <a:bodyPr/>
                    <a:lstStyle/>
                    <a:p>
                      <a:r>
                        <a:rPr lang="en-US" dirty="0" smtClean="0"/>
                        <a:t>3</a:t>
                      </a:r>
                      <a:endParaRPr lang="en-US" dirty="0"/>
                    </a:p>
                  </a:txBody>
                  <a:tcPr/>
                </a:tc>
                <a:tc>
                  <a:txBody>
                    <a:bodyPr/>
                    <a:lstStyle/>
                    <a:p>
                      <a:r>
                        <a:rPr lang="en-US" dirty="0" smtClean="0"/>
                        <a:t>Mandrels</a:t>
                      </a:r>
                      <a:endParaRPr lang="en-US" dirty="0"/>
                    </a:p>
                  </a:txBody>
                  <a:tcPr/>
                </a:tc>
                <a:tc>
                  <a:txBody>
                    <a:bodyPr/>
                    <a:lstStyle/>
                    <a:p>
                      <a:endParaRPr lang="en-US"/>
                    </a:p>
                  </a:txBody>
                  <a:tcPr/>
                </a:tc>
              </a:tr>
              <a:tr h="352425">
                <a:tc>
                  <a:txBody>
                    <a:bodyPr/>
                    <a:lstStyle/>
                    <a:p>
                      <a:r>
                        <a:rPr lang="en-US" dirty="0" smtClean="0"/>
                        <a:t>4</a:t>
                      </a:r>
                      <a:endParaRPr lang="en-US" dirty="0"/>
                    </a:p>
                  </a:txBody>
                  <a:tcPr/>
                </a:tc>
                <a:tc>
                  <a:txBody>
                    <a:bodyPr/>
                    <a:lstStyle/>
                    <a:p>
                      <a:r>
                        <a:rPr lang="en-US" dirty="0" smtClean="0"/>
                        <a:t>Coating</a:t>
                      </a:r>
                      <a:r>
                        <a:rPr lang="en-US" baseline="0" dirty="0" smtClean="0"/>
                        <a:t> ink </a:t>
                      </a:r>
                      <a:endParaRPr lang="en-US" dirty="0"/>
                    </a:p>
                  </a:txBody>
                  <a:tcPr/>
                </a:tc>
                <a:tc>
                  <a:txBody>
                    <a:bodyPr/>
                    <a:lstStyle/>
                    <a:p>
                      <a:endParaRPr lang="en-US" dirty="0"/>
                    </a:p>
                  </a:txBody>
                  <a:tcPr/>
                </a:tc>
              </a:tr>
              <a:tr h="352425">
                <a:tc>
                  <a:txBody>
                    <a:bodyPr/>
                    <a:lstStyle/>
                    <a:p>
                      <a:r>
                        <a:rPr lang="en-US" dirty="0" smtClean="0"/>
                        <a:t>5</a:t>
                      </a:r>
                      <a:endParaRPr lang="en-US" dirty="0"/>
                    </a:p>
                  </a:txBody>
                  <a:tcPr/>
                </a:tc>
                <a:tc>
                  <a:txBody>
                    <a:bodyPr/>
                    <a:lstStyle/>
                    <a:p>
                      <a:r>
                        <a:rPr lang="en-US" dirty="0" smtClean="0"/>
                        <a:t>Tool kit </a:t>
                      </a:r>
                      <a:endParaRPr lang="en-US" dirty="0"/>
                    </a:p>
                  </a:txBody>
                  <a:tcPr/>
                </a:tc>
                <a:tc>
                  <a:txBody>
                    <a:bodyPr/>
                    <a:lstStyle/>
                    <a:p>
                      <a:endParaRPr lang="en-US"/>
                    </a:p>
                  </a:txBody>
                  <a:tcPr/>
                </a:tc>
              </a:tr>
              <a:tr h="352425">
                <a:tc>
                  <a:txBody>
                    <a:bodyPr/>
                    <a:lstStyle/>
                    <a:p>
                      <a:r>
                        <a:rPr lang="en-US" dirty="0" smtClean="0"/>
                        <a:t>5</a:t>
                      </a:r>
                      <a:endParaRPr lang="en-US" dirty="0"/>
                    </a:p>
                  </a:txBody>
                  <a:tcPr/>
                </a:tc>
                <a:tc>
                  <a:txBody>
                    <a:bodyPr/>
                    <a:lstStyle/>
                    <a:p>
                      <a:r>
                        <a:rPr lang="en-US" dirty="0" smtClean="0"/>
                        <a:t>Blankets</a:t>
                      </a:r>
                      <a:r>
                        <a:rPr lang="en-US" baseline="0" dirty="0" smtClean="0"/>
                        <a:t> ( </a:t>
                      </a:r>
                      <a:r>
                        <a:rPr lang="en-US" baseline="0" dirty="0" err="1" smtClean="0"/>
                        <a:t>Laquer</a:t>
                      </a:r>
                      <a:r>
                        <a:rPr lang="en-US" baseline="0" dirty="0" smtClean="0"/>
                        <a:t>, Latex, Printing)</a:t>
                      </a:r>
                      <a:endParaRPr lang="en-US" dirty="0"/>
                    </a:p>
                  </a:txBody>
                  <a:tcPr/>
                </a:tc>
                <a:tc>
                  <a:txBody>
                    <a:bodyPr/>
                    <a:lstStyle/>
                    <a:p>
                      <a:endParaRPr lang="en-US"/>
                    </a:p>
                  </a:txBody>
                  <a:tcPr/>
                </a:tc>
              </a:tr>
              <a:tr h="352425">
                <a:tc>
                  <a:txBody>
                    <a:bodyPr/>
                    <a:lstStyle/>
                    <a:p>
                      <a:r>
                        <a:rPr lang="en-US" dirty="0" smtClean="0"/>
                        <a:t>6</a:t>
                      </a:r>
                      <a:endParaRPr lang="en-US" dirty="0"/>
                    </a:p>
                  </a:txBody>
                  <a:tcPr/>
                </a:tc>
                <a:tc>
                  <a:txBody>
                    <a:bodyPr/>
                    <a:lstStyle/>
                    <a:p>
                      <a:r>
                        <a:rPr lang="en-US" dirty="0" smtClean="0"/>
                        <a:t>Cap </a:t>
                      </a:r>
                      <a:endParaRPr lang="en-US" dirty="0"/>
                    </a:p>
                  </a:txBody>
                  <a:tcPr/>
                </a:tc>
                <a:tc>
                  <a:txBody>
                    <a:bodyPr/>
                    <a:lstStyle/>
                    <a:p>
                      <a:endParaRPr lang="en-US"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110</TotalTime>
  <Words>474</Words>
  <Application>Microsoft Office PowerPoint</Application>
  <PresentationFormat>On-screen Show (4:3)</PresentationFormat>
  <Paragraphs>170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Collapsible Aluminum tube Production &amp; Printing plant    </vt:lpstr>
      <vt:lpstr>Executive Summary </vt:lpstr>
      <vt:lpstr>Cont…</vt:lpstr>
      <vt:lpstr>Introduction</vt:lpstr>
      <vt:lpstr>Cont… </vt:lpstr>
      <vt:lpstr>FIXED CAPITAL</vt:lpstr>
      <vt:lpstr>Main Machinary &amp; Equipment </vt:lpstr>
      <vt:lpstr>Salaries &amp; Wages </vt:lpstr>
      <vt:lpstr>Raw Material  </vt:lpstr>
      <vt:lpstr>Other expenses per month </vt:lpstr>
      <vt:lpstr>Cost of Production Per Annum</vt:lpstr>
      <vt:lpstr>Few of our clients </vt:lpstr>
      <vt:lpstr>Cont…</vt:lpstr>
      <vt:lpstr>Cont..</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Collapsible Aluminum tube Production &amp; Printing plant</dc:title>
  <dc:creator>admin</dc:creator>
  <cp:lastModifiedBy>satnam</cp:lastModifiedBy>
  <cp:revision>13</cp:revision>
  <dcterms:created xsi:type="dcterms:W3CDTF">2015-06-24T11:32:49Z</dcterms:created>
  <dcterms:modified xsi:type="dcterms:W3CDTF">2015-07-05T16:08:58Z</dcterms:modified>
</cp:coreProperties>
</file>